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6"/>
  </p:notesMasterIdLst>
  <p:handoutMasterIdLst>
    <p:handoutMasterId r:id="rId27"/>
  </p:handoutMasterIdLst>
  <p:sldIdLst>
    <p:sldId id="256" r:id="rId2"/>
    <p:sldId id="257" r:id="rId3"/>
    <p:sldId id="315" r:id="rId4"/>
    <p:sldId id="317" r:id="rId5"/>
    <p:sldId id="291" r:id="rId6"/>
    <p:sldId id="292" r:id="rId7"/>
    <p:sldId id="299" r:id="rId8"/>
    <p:sldId id="293" r:id="rId9"/>
    <p:sldId id="294" r:id="rId10"/>
    <p:sldId id="312" r:id="rId11"/>
    <p:sldId id="313" r:id="rId12"/>
    <p:sldId id="300" r:id="rId13"/>
    <p:sldId id="301" r:id="rId14"/>
    <p:sldId id="303" r:id="rId15"/>
    <p:sldId id="302" r:id="rId16"/>
    <p:sldId id="304" r:id="rId17"/>
    <p:sldId id="314" r:id="rId18"/>
    <p:sldId id="305" r:id="rId19"/>
    <p:sldId id="306" r:id="rId20"/>
    <p:sldId id="307" r:id="rId21"/>
    <p:sldId id="308" r:id="rId22"/>
    <p:sldId id="309" r:id="rId23"/>
    <p:sldId id="310" r:id="rId24"/>
    <p:sldId id="290" r:id="rId25"/>
  </p:sldIdLst>
  <p:sldSz cx="9144000" cy="6858000" type="screen4x3"/>
  <p:notesSz cx="6858000" cy="9144000"/>
  <p:custDataLst>
    <p:tags r:id="rId2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1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402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402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402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640D5A7-C96B-45B4-B4E3-9D3BE9AB3BEC}" type="slidenum">
              <a:rPr lang="en-US"/>
              <a:pPr/>
              <a:t>‹#›</a:t>
            </a:fld>
            <a:endParaRPr lang="en-US"/>
          </a:p>
        </p:txBody>
      </p:sp>
    </p:spTree>
    <p:extLst>
      <p:ext uri="{BB962C8B-B14F-4D97-AF65-F5344CB8AC3E}">
        <p14:creationId xmlns:p14="http://schemas.microsoft.com/office/powerpoint/2010/main" val="786110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DF3CF02-4586-4686-9062-75C3CE2DE6AD}" type="slidenum">
              <a:rPr lang="en-US"/>
              <a:pPr/>
              <a:t>‹#›</a:t>
            </a:fld>
            <a:endParaRPr lang="en-US"/>
          </a:p>
        </p:txBody>
      </p:sp>
    </p:spTree>
    <p:extLst>
      <p:ext uri="{BB962C8B-B14F-4D97-AF65-F5344CB8AC3E}">
        <p14:creationId xmlns:p14="http://schemas.microsoft.com/office/powerpoint/2010/main" val="7180037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5122"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5123"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5124"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endParaRPr lang="en-US"/>
          </a:p>
        </p:txBody>
      </p:sp>
      <p:sp>
        <p:nvSpPr>
          <p:cNvPr id="512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512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5127" name="Rectangle 7"/>
          <p:cNvSpPr>
            <a:spLocks noGrp="1" noChangeArrowheads="1"/>
          </p:cNvSpPr>
          <p:nvPr>
            <p:ph type="dt" sz="half" idx="2"/>
          </p:nvPr>
        </p:nvSpPr>
        <p:spPr/>
        <p:txBody>
          <a:bodyPr/>
          <a:lstStyle>
            <a:lvl1pPr>
              <a:defRPr/>
            </a:lvl1pPr>
          </a:lstStyle>
          <a:p>
            <a:endParaRPr lang="en-US"/>
          </a:p>
        </p:txBody>
      </p:sp>
      <p:sp>
        <p:nvSpPr>
          <p:cNvPr id="5128" name="Rectangle 8"/>
          <p:cNvSpPr>
            <a:spLocks noGrp="1" noChangeArrowheads="1"/>
          </p:cNvSpPr>
          <p:nvPr>
            <p:ph type="ftr" sz="quarter" idx="3"/>
          </p:nvPr>
        </p:nvSpPr>
        <p:spPr>
          <a:xfrm>
            <a:off x="3352800" y="6391275"/>
            <a:ext cx="2895600" cy="457200"/>
          </a:xfrm>
        </p:spPr>
        <p:txBody>
          <a:bodyPr/>
          <a:lstStyle>
            <a:lvl1pPr>
              <a:defRPr/>
            </a:lvl1pPr>
          </a:lstStyle>
          <a:p>
            <a:endParaRPr lang="en-US"/>
          </a:p>
        </p:txBody>
      </p:sp>
      <p:sp>
        <p:nvSpPr>
          <p:cNvPr id="5129" name="Rectangle 9"/>
          <p:cNvSpPr>
            <a:spLocks noGrp="1" noChangeArrowheads="1"/>
          </p:cNvSpPr>
          <p:nvPr>
            <p:ph type="sldNum" sz="quarter" idx="4"/>
          </p:nvPr>
        </p:nvSpPr>
        <p:spPr>
          <a:xfrm>
            <a:off x="6858000" y="6391275"/>
            <a:ext cx="1600200" cy="457200"/>
          </a:xfrm>
        </p:spPr>
        <p:txBody>
          <a:bodyPr/>
          <a:lstStyle>
            <a:lvl1pPr>
              <a:defRPr/>
            </a:lvl1pPr>
          </a:lstStyle>
          <a:p>
            <a:fld id="{178332D5-F4AA-45FF-91D1-FE938CFF94B5}"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fade">
                                      <p:cBhvr>
                                        <p:cTn id="7" dur="2000"/>
                                        <p:tgtEl>
                                          <p:spTgt spid="51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6">
                                            <p:txEl>
                                              <p:pRg st="0" end="0"/>
                                            </p:txEl>
                                          </p:spTgt>
                                        </p:tgtEl>
                                        <p:attrNameLst>
                                          <p:attrName>style.visibility</p:attrName>
                                        </p:attrNameLst>
                                      </p:cBhvr>
                                      <p:to>
                                        <p:strVal val="visible"/>
                                      </p:to>
                                    </p:set>
                                    <p:animEffect transition="in" filter="wipe(left)">
                                      <p:cBhvr>
                                        <p:cTn id="12" dur="500"/>
                                        <p:tgtEl>
                                          <p:spTgt spid="51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6" grpId="0" build="p">
        <p:tmplLst>
          <p:tmpl lvl="1">
            <p:tnLst>
              <p:par>
                <p:cTn presetID="22" presetClass="entr" presetSubtype="8" fill="hold" nodeType="clickEffect">
                  <p:stCondLst>
                    <p:cond delay="0"/>
                  </p:stCondLst>
                  <p:childTnLst>
                    <p:set>
                      <p:cBhvr>
                        <p:cTn dur="1" fill="hold">
                          <p:stCondLst>
                            <p:cond delay="0"/>
                          </p:stCondLst>
                        </p:cTn>
                        <p:tgtEl>
                          <p:spTgt spid="5126"/>
                        </p:tgtEl>
                        <p:attrNameLst>
                          <p:attrName>style.visibility</p:attrName>
                        </p:attrNameLst>
                      </p:cBhvr>
                      <p:to>
                        <p:strVal val="visible"/>
                      </p:to>
                    </p:set>
                    <p:animEffect transition="in" filter="wipe(left)">
                      <p:cBhvr>
                        <p:cTn dur="500"/>
                        <p:tgtEl>
                          <p:spTgt spid="5126"/>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88DB007-53BC-4490-AEB5-7BED3C85EE4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FE76C0-BC49-4239-9D6E-98F56739CE7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76962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62000" y="4000500"/>
            <a:ext cx="76962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762000" y="6391275"/>
            <a:ext cx="20574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403975"/>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858000" y="6400800"/>
            <a:ext cx="1600200" cy="457200"/>
          </a:xfrm>
        </p:spPr>
        <p:txBody>
          <a:bodyPr/>
          <a:lstStyle>
            <a:lvl1pPr>
              <a:defRPr/>
            </a:lvl1pPr>
          </a:lstStyle>
          <a:p>
            <a:fld id="{4B2C4D89-D6B4-482A-A7F1-FD2B4128393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957517-C33C-42B6-A60D-46D9A02CF7C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114282-6A3E-4C4D-A66C-4C913F0EA0F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2EED40-7F24-4295-8A6A-4F6970857EA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8D9DFCD-225A-44D2-876F-F4E7058C0FF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41A67F-88D0-4BB9-ABD5-B3555D9132C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DD30A7-38DD-4FB6-A0B3-A51CFA6CF39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03B4B10-234A-48A9-B0B8-F67A38C8B88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6C9990-92BB-413F-80CC-3EB48B8C102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4101"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4102"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fld id="{E5B9076D-1AC3-42B2-89C3-3EC2183797F5}" type="slidenum">
              <a:rPr lang="en-US"/>
              <a:pPr/>
              <a:t>‹#›</a:t>
            </a:fld>
            <a:endParaRPr lang="en-US"/>
          </a:p>
        </p:txBody>
      </p:sp>
      <p:grpSp>
        <p:nvGrpSpPr>
          <p:cNvPr id="4103" name="Group 7"/>
          <p:cNvGrpSpPr>
            <a:grpSpLocks/>
          </p:cNvGrpSpPr>
          <p:nvPr/>
        </p:nvGrpSpPr>
        <p:grpSpPr bwMode="auto">
          <a:xfrm>
            <a:off x="168275" y="228600"/>
            <a:ext cx="8823325" cy="6096000"/>
            <a:chOff x="106" y="144"/>
            <a:chExt cx="5558" cy="3840"/>
          </a:xfrm>
        </p:grpSpPr>
        <p:sp>
          <p:nvSpPr>
            <p:cNvPr id="4104"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endParaRPr lang="en-US" sz="2400">
                <a:latin typeface="Times New Roman" pitchFamily="18" charset="0"/>
              </a:endParaRPr>
            </a:p>
          </p:txBody>
        </p:sp>
        <p:sp>
          <p:nvSpPr>
            <p:cNvPr id="4105"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wipe(left)">
                                      <p:cBhvr>
                                        <p:cTn id="12" dur="500"/>
                                        <p:tgtEl>
                                          <p:spTgt spid="4099">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Effect transition="in" filter="wipe(left)">
                                      <p:cBhvr>
                                        <p:cTn id="15" dur="500"/>
                                        <p:tgtEl>
                                          <p:spTgt spid="4099">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099">
                                            <p:txEl>
                                              <p:pRg st="2" end="2"/>
                                            </p:txEl>
                                          </p:spTgt>
                                        </p:tgtEl>
                                        <p:attrNameLst>
                                          <p:attrName>style.visibility</p:attrName>
                                        </p:attrNameLst>
                                      </p:cBhvr>
                                      <p:to>
                                        <p:strVal val="visible"/>
                                      </p:to>
                                    </p:set>
                                    <p:animEffect transition="in" filter="wipe(left)">
                                      <p:cBhvr>
                                        <p:cTn id="18" dur="500"/>
                                        <p:tgtEl>
                                          <p:spTgt spid="4099">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Effect transition="in" filter="wipe(left)">
                                      <p:cBhvr>
                                        <p:cTn id="21" dur="500"/>
                                        <p:tgtEl>
                                          <p:spTgt spid="4099">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099">
                                            <p:txEl>
                                              <p:pRg st="4" end="4"/>
                                            </p:txEl>
                                          </p:spTgt>
                                        </p:tgtEl>
                                        <p:attrNameLst>
                                          <p:attrName>style.visibility</p:attrName>
                                        </p:attrNameLst>
                                      </p:cBhvr>
                                      <p:to>
                                        <p:strVal val="visible"/>
                                      </p:to>
                                    </p:set>
                                    <p:animEffect transition="in" filter="wipe(left)">
                                      <p:cBhvr>
                                        <p:cTn id="24"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tmplLst>
          <p:tmpl lvl="1">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Lst>
      </p:bldP>
    </p:bldLst>
  </p:timing>
  <p:hf hdr="0" ftr="0" dt="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faculty.gvsu.edu/aboufade/web/wavelets/software.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ms.org/notices/199511/brislawn.pdf" TargetMode="External"/><Relationship Id="rId2" Type="http://schemas.openxmlformats.org/officeDocument/2006/relationships/hyperlink" Target="http://web.archive.org/web/20121226011210/http:/www.amara.com/IEEEwave/IEEEwavelet.html" TargetMode="External"/><Relationship Id="rId1" Type="http://schemas.openxmlformats.org/officeDocument/2006/relationships/slideLayout" Target="../slideLayouts/slideLayout2.xml"/><Relationship Id="rId5" Type="http://schemas.openxmlformats.org/officeDocument/2006/relationships/hyperlink" Target="http://faculty.gvsu.edu/aboufade/web/wavelets/software.htm" TargetMode="External"/><Relationship Id="rId4" Type="http://schemas.openxmlformats.org/officeDocument/2006/relationships/hyperlink" Target="http://www5.spelman.edu/~colm/wav.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The Mathematics of Star </a:t>
            </a:r>
            <a:r>
              <a:rPr lang="en-US" dirty="0" smtClean="0"/>
              <a:t>Trek Workshop</a:t>
            </a:r>
            <a:endParaRPr lang="en-US" dirty="0"/>
          </a:p>
        </p:txBody>
      </p:sp>
      <p:sp>
        <p:nvSpPr>
          <p:cNvPr id="2051" name="Rectangle 3"/>
          <p:cNvSpPr>
            <a:spLocks noGrp="1" noChangeArrowheads="1"/>
          </p:cNvSpPr>
          <p:nvPr>
            <p:ph type="subTitle" idx="1"/>
          </p:nvPr>
        </p:nvSpPr>
        <p:spPr/>
        <p:txBody>
          <a:bodyPr/>
          <a:lstStyle/>
          <a:p>
            <a:r>
              <a:rPr lang="en-US" dirty="0"/>
              <a:t>Lecture </a:t>
            </a:r>
            <a:r>
              <a:rPr lang="en-US" dirty="0" smtClean="0"/>
              <a:t>3:  </a:t>
            </a:r>
            <a:r>
              <a:rPr lang="en-US" dirty="0"/>
              <a:t>Wavelets and Data Compression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35EB972-2853-4D92-AED9-E6C071A40926}" type="slidenum">
              <a:rPr lang="en-US"/>
              <a:pPr/>
              <a:t>10</a:t>
            </a:fld>
            <a:endParaRPr lang="en-US"/>
          </a:p>
        </p:txBody>
      </p:sp>
      <p:sp>
        <p:nvSpPr>
          <p:cNvPr id="149506" name="Rectangle 2"/>
          <p:cNvSpPr>
            <a:spLocks noGrp="1" noChangeArrowheads="1"/>
          </p:cNvSpPr>
          <p:nvPr>
            <p:ph type="title"/>
          </p:nvPr>
        </p:nvSpPr>
        <p:spPr/>
        <p:txBody>
          <a:bodyPr/>
          <a:lstStyle/>
          <a:p>
            <a:r>
              <a:rPr lang="en-US"/>
              <a:t>A Use of Wavelets:  FBI Fingerprint Compression (cont.)</a:t>
            </a:r>
          </a:p>
        </p:txBody>
      </p:sp>
      <p:pic>
        <p:nvPicPr>
          <p:cNvPr id="149508" name="Picture 4" descr="155309"/>
          <p:cNvPicPr>
            <a:picLocks noChangeAspect="1" noChangeArrowheads="1"/>
          </p:cNvPicPr>
          <p:nvPr/>
        </p:nvPicPr>
        <p:blipFill>
          <a:blip r:embed="rId2" cstate="print"/>
          <a:srcRect/>
          <a:stretch>
            <a:fillRect/>
          </a:stretch>
        </p:blipFill>
        <p:spPr bwMode="auto">
          <a:xfrm>
            <a:off x="533400" y="1905000"/>
            <a:ext cx="4038600" cy="4038600"/>
          </a:xfrm>
          <a:prstGeom prst="rect">
            <a:avLst/>
          </a:prstGeom>
          <a:noFill/>
        </p:spPr>
      </p:pic>
      <p:pic>
        <p:nvPicPr>
          <p:cNvPr id="149509" name="Picture 5" descr="155309"/>
          <p:cNvPicPr>
            <a:picLocks noChangeAspect="1" noChangeArrowheads="1"/>
          </p:cNvPicPr>
          <p:nvPr/>
        </p:nvPicPr>
        <p:blipFill>
          <a:blip r:embed="rId3" cstate="print"/>
          <a:srcRect/>
          <a:stretch>
            <a:fillRect/>
          </a:stretch>
        </p:blipFill>
        <p:spPr bwMode="auto">
          <a:xfrm>
            <a:off x="4724400" y="1905000"/>
            <a:ext cx="4038600" cy="4038600"/>
          </a:xfrm>
          <a:prstGeom prst="rect">
            <a:avLst/>
          </a:prstGeom>
          <a:noFill/>
        </p:spPr>
      </p:pic>
      <p:sp>
        <p:nvSpPr>
          <p:cNvPr id="149511" name="Text Box 7"/>
          <p:cNvSpPr txBox="1">
            <a:spLocks noChangeArrowheads="1"/>
          </p:cNvSpPr>
          <p:nvPr/>
        </p:nvSpPr>
        <p:spPr bwMode="auto">
          <a:xfrm>
            <a:off x="1676400" y="5867400"/>
            <a:ext cx="1670050" cy="366713"/>
          </a:xfrm>
          <a:prstGeom prst="rect">
            <a:avLst/>
          </a:prstGeom>
          <a:noFill/>
          <a:ln w="9525">
            <a:noFill/>
            <a:miter lim="800000"/>
            <a:headEnd/>
            <a:tailEnd/>
          </a:ln>
          <a:effectLst/>
        </p:spPr>
        <p:txBody>
          <a:bodyPr wrap="none">
            <a:spAutoFit/>
          </a:bodyPr>
          <a:lstStyle/>
          <a:p>
            <a:r>
              <a:rPr lang="en-US"/>
              <a:t>Original Image</a:t>
            </a:r>
          </a:p>
        </p:txBody>
      </p:sp>
      <p:sp>
        <p:nvSpPr>
          <p:cNvPr id="149512" name="Text Box 8"/>
          <p:cNvSpPr txBox="1">
            <a:spLocks noChangeArrowheads="1"/>
          </p:cNvSpPr>
          <p:nvPr/>
        </p:nvSpPr>
        <p:spPr bwMode="auto">
          <a:xfrm>
            <a:off x="5318125" y="5867400"/>
            <a:ext cx="2889250" cy="366713"/>
          </a:xfrm>
          <a:prstGeom prst="rect">
            <a:avLst/>
          </a:prstGeom>
          <a:noFill/>
          <a:ln w="9525">
            <a:noFill/>
            <a:miter lim="800000"/>
            <a:headEnd/>
            <a:tailEnd/>
          </a:ln>
          <a:effectLst/>
        </p:spPr>
        <p:txBody>
          <a:bodyPr wrap="none">
            <a:spAutoFit/>
          </a:bodyPr>
          <a:lstStyle/>
          <a:p>
            <a:r>
              <a:rPr lang="en-US"/>
              <a:t>12.9:1 JPEG Compression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74ADF64-C46F-40DB-838D-EEF11C6A7C97}" type="slidenum">
              <a:rPr lang="en-US"/>
              <a:pPr/>
              <a:t>11</a:t>
            </a:fld>
            <a:endParaRPr lang="en-US"/>
          </a:p>
        </p:txBody>
      </p:sp>
      <p:sp>
        <p:nvSpPr>
          <p:cNvPr id="150530" name="Rectangle 2"/>
          <p:cNvSpPr>
            <a:spLocks noGrp="1" noChangeArrowheads="1"/>
          </p:cNvSpPr>
          <p:nvPr>
            <p:ph type="title"/>
          </p:nvPr>
        </p:nvSpPr>
        <p:spPr/>
        <p:txBody>
          <a:bodyPr/>
          <a:lstStyle/>
          <a:p>
            <a:r>
              <a:rPr lang="en-US"/>
              <a:t>A Use of Wavelets:  FBI Fingerprint Compression (cont.)</a:t>
            </a:r>
          </a:p>
        </p:txBody>
      </p:sp>
      <p:pic>
        <p:nvPicPr>
          <p:cNvPr id="150532" name="Picture 4" descr="155309"/>
          <p:cNvPicPr>
            <a:picLocks noChangeAspect="1" noChangeArrowheads="1"/>
          </p:cNvPicPr>
          <p:nvPr/>
        </p:nvPicPr>
        <p:blipFill>
          <a:blip r:embed="rId2" cstate="print"/>
          <a:srcRect/>
          <a:stretch>
            <a:fillRect/>
          </a:stretch>
        </p:blipFill>
        <p:spPr bwMode="auto">
          <a:xfrm>
            <a:off x="533400" y="1905000"/>
            <a:ext cx="4038600" cy="4038600"/>
          </a:xfrm>
          <a:prstGeom prst="rect">
            <a:avLst/>
          </a:prstGeom>
          <a:noFill/>
        </p:spPr>
      </p:pic>
      <p:pic>
        <p:nvPicPr>
          <p:cNvPr id="150534" name="Picture 6" descr="155309"/>
          <p:cNvPicPr>
            <a:picLocks noChangeAspect="1" noChangeArrowheads="1"/>
          </p:cNvPicPr>
          <p:nvPr/>
        </p:nvPicPr>
        <p:blipFill>
          <a:blip r:embed="rId3" cstate="print"/>
          <a:srcRect/>
          <a:stretch>
            <a:fillRect/>
          </a:stretch>
        </p:blipFill>
        <p:spPr bwMode="auto">
          <a:xfrm>
            <a:off x="4724400" y="1905000"/>
            <a:ext cx="4038600" cy="4038600"/>
          </a:xfrm>
          <a:prstGeom prst="rect">
            <a:avLst/>
          </a:prstGeom>
          <a:noFill/>
        </p:spPr>
      </p:pic>
      <p:sp>
        <p:nvSpPr>
          <p:cNvPr id="150535" name="Text Box 7"/>
          <p:cNvSpPr txBox="1">
            <a:spLocks noChangeArrowheads="1"/>
          </p:cNvSpPr>
          <p:nvPr/>
        </p:nvSpPr>
        <p:spPr bwMode="auto">
          <a:xfrm>
            <a:off x="1355725" y="5903913"/>
            <a:ext cx="1670050" cy="366712"/>
          </a:xfrm>
          <a:prstGeom prst="rect">
            <a:avLst/>
          </a:prstGeom>
          <a:noFill/>
          <a:ln w="9525">
            <a:noFill/>
            <a:miter lim="800000"/>
            <a:headEnd/>
            <a:tailEnd/>
          </a:ln>
          <a:effectLst/>
        </p:spPr>
        <p:txBody>
          <a:bodyPr wrap="none">
            <a:spAutoFit/>
          </a:bodyPr>
          <a:lstStyle/>
          <a:p>
            <a:r>
              <a:rPr lang="en-US"/>
              <a:t>Original Image</a:t>
            </a:r>
          </a:p>
        </p:txBody>
      </p:sp>
      <p:sp>
        <p:nvSpPr>
          <p:cNvPr id="150536" name="Text Box 8"/>
          <p:cNvSpPr txBox="1">
            <a:spLocks noChangeArrowheads="1"/>
          </p:cNvSpPr>
          <p:nvPr/>
        </p:nvSpPr>
        <p:spPr bwMode="auto">
          <a:xfrm>
            <a:off x="5165725" y="5903913"/>
            <a:ext cx="3117850" cy="366712"/>
          </a:xfrm>
          <a:prstGeom prst="rect">
            <a:avLst/>
          </a:prstGeom>
          <a:noFill/>
          <a:ln w="9525">
            <a:noFill/>
            <a:miter lim="800000"/>
            <a:headEnd/>
            <a:tailEnd/>
          </a:ln>
          <a:effectLst/>
        </p:spPr>
        <p:txBody>
          <a:bodyPr wrap="none">
            <a:spAutoFit/>
          </a:bodyPr>
          <a:lstStyle/>
          <a:p>
            <a:r>
              <a:rPr lang="en-US"/>
              <a:t>12.9:1 Wavelet Compression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BE1BD78-4ABF-461D-BFC5-9B468DE209D1}" type="slidenum">
              <a:rPr lang="en-US"/>
              <a:pPr/>
              <a:t>12</a:t>
            </a:fld>
            <a:endParaRPr lang="en-US"/>
          </a:p>
        </p:txBody>
      </p:sp>
      <p:sp>
        <p:nvSpPr>
          <p:cNvPr id="121858" name="Rectangle 2"/>
          <p:cNvSpPr>
            <a:spLocks noGrp="1" noChangeArrowheads="1"/>
          </p:cNvSpPr>
          <p:nvPr>
            <p:ph type="title"/>
          </p:nvPr>
        </p:nvSpPr>
        <p:spPr/>
        <p:txBody>
          <a:bodyPr/>
          <a:lstStyle/>
          <a:p>
            <a:r>
              <a:rPr lang="en-US" sz="3400"/>
              <a:t>A Wavelet-Based Data Compression Scheme</a:t>
            </a:r>
          </a:p>
        </p:txBody>
      </p:sp>
      <p:sp>
        <p:nvSpPr>
          <p:cNvPr id="121859" name="Rectangle 3"/>
          <p:cNvSpPr>
            <a:spLocks noGrp="1" noChangeArrowheads="1"/>
          </p:cNvSpPr>
          <p:nvPr>
            <p:ph type="body" idx="1"/>
          </p:nvPr>
        </p:nvSpPr>
        <p:spPr/>
        <p:txBody>
          <a:bodyPr/>
          <a:lstStyle/>
          <a:p>
            <a:pPr>
              <a:lnSpc>
                <a:spcPct val="80000"/>
              </a:lnSpc>
            </a:pPr>
            <a:r>
              <a:rPr lang="en-US" sz="1800"/>
              <a:t>We now illustrate one way to compress data that is essentially what is being done with wavelet compression!</a:t>
            </a:r>
          </a:p>
          <a:p>
            <a:pPr>
              <a:lnSpc>
                <a:spcPct val="80000"/>
              </a:lnSpc>
            </a:pPr>
            <a:r>
              <a:rPr lang="en-US" sz="1800"/>
              <a:t>Consider the following string of eight pieces of data, which could be data from a function or data from an 8 x 8 pixel image:</a:t>
            </a:r>
          </a:p>
          <a:p>
            <a:pPr>
              <a:lnSpc>
                <a:spcPct val="80000"/>
              </a:lnSpc>
              <a:buFont typeface="Wingdings" pitchFamily="2" charset="2"/>
              <a:buNone/>
            </a:pPr>
            <a:r>
              <a:rPr lang="en-US" sz="1800"/>
              <a:t>			64  48  16  32  56  56  48  24.</a:t>
            </a:r>
          </a:p>
          <a:p>
            <a:pPr>
              <a:lnSpc>
                <a:spcPct val="80000"/>
              </a:lnSpc>
            </a:pPr>
            <a:r>
              <a:rPr lang="en-US" sz="1800"/>
              <a:t>By performing a process known as </a:t>
            </a:r>
            <a:r>
              <a:rPr lang="en-US" sz="1800" i="1"/>
              <a:t>averaging and differencing</a:t>
            </a:r>
            <a:r>
              <a:rPr lang="en-US" sz="1800"/>
              <a:t> (we’ll see how this is done later), this data is transformed into a new set of data made up of one </a:t>
            </a:r>
            <a:r>
              <a:rPr lang="en-US" sz="1800" i="1"/>
              <a:t>average</a:t>
            </a:r>
            <a:r>
              <a:rPr lang="en-US" sz="1800"/>
              <a:t> (in italics) and seven </a:t>
            </a:r>
            <a:r>
              <a:rPr lang="en-US" sz="1800" i="1"/>
              <a:t>detail coefficients</a:t>
            </a:r>
            <a:r>
              <a:rPr lang="en-US" sz="1800"/>
              <a:t> (in bold):</a:t>
            </a:r>
            <a:endParaRPr lang="en-US" sz="1800" b="1"/>
          </a:p>
          <a:p>
            <a:pPr>
              <a:lnSpc>
                <a:spcPct val="80000"/>
              </a:lnSpc>
              <a:buFont typeface="Wingdings" pitchFamily="2" charset="2"/>
              <a:buNone/>
            </a:pPr>
            <a:r>
              <a:rPr lang="en-US" sz="1800" b="1"/>
              <a:t>			</a:t>
            </a:r>
            <a:r>
              <a:rPr lang="en-US" sz="1800" i="1"/>
              <a:t>43</a:t>
            </a:r>
            <a:r>
              <a:rPr lang="en-US" sz="1800" b="1"/>
              <a:t>   -3  16  10   8   -8    0  12</a:t>
            </a:r>
            <a:r>
              <a:rPr lang="en-US" sz="1800"/>
              <a:t>.</a:t>
            </a:r>
          </a:p>
          <a:p>
            <a:pPr>
              <a:lnSpc>
                <a:spcPct val="80000"/>
              </a:lnSpc>
            </a:pPr>
            <a:r>
              <a:rPr lang="en-US" sz="1800"/>
              <a:t>This process can be reversed to recover the original data!</a:t>
            </a:r>
          </a:p>
          <a:p>
            <a:pPr>
              <a:lnSpc>
                <a:spcPct val="80000"/>
              </a:lnSpc>
            </a:pPr>
            <a:r>
              <a:rPr lang="en-US" sz="1800"/>
              <a:t>Note that for this example there are six </a:t>
            </a:r>
            <a:r>
              <a:rPr lang="en-US" sz="1800" i="1"/>
              <a:t>non-zero</a:t>
            </a:r>
            <a:r>
              <a:rPr lang="en-US" sz="1800"/>
              <a:t> detail coefficients. </a:t>
            </a:r>
          </a:p>
          <a:p>
            <a:pPr>
              <a:lnSpc>
                <a:spcPct val="80000"/>
              </a:lnSpc>
            </a:pPr>
            <a:r>
              <a:rPr lang="en-US" sz="1800"/>
              <a:t>A transformation of data of this type is known as </a:t>
            </a:r>
            <a:r>
              <a:rPr lang="en-US" sz="1800" i="1"/>
              <a:t>lossless compression</a:t>
            </a:r>
            <a:r>
              <a:rPr lang="en-US" sz="1800"/>
              <a:t>, since no information is lost.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47D557-AF25-42E1-AE94-B259ACC91F35}" type="slidenum">
              <a:rPr lang="en-US"/>
              <a:pPr/>
              <a:t>13</a:t>
            </a:fld>
            <a:endParaRPr lang="en-US"/>
          </a:p>
        </p:txBody>
      </p:sp>
      <p:sp>
        <p:nvSpPr>
          <p:cNvPr id="122882" name="Rectangle 2"/>
          <p:cNvSpPr>
            <a:spLocks noGrp="1" noChangeArrowheads="1"/>
          </p:cNvSpPr>
          <p:nvPr>
            <p:ph type="title"/>
          </p:nvPr>
        </p:nvSpPr>
        <p:spPr/>
        <p:txBody>
          <a:bodyPr/>
          <a:lstStyle/>
          <a:p>
            <a:r>
              <a:rPr lang="en-US" sz="3400"/>
              <a:t>A Wavelet-Based Data Compression Scheme (cont.)</a:t>
            </a:r>
          </a:p>
        </p:txBody>
      </p:sp>
      <p:sp>
        <p:nvSpPr>
          <p:cNvPr id="122883" name="Rectangle 3"/>
          <p:cNvSpPr>
            <a:spLocks noGrp="1" noChangeArrowheads="1"/>
          </p:cNvSpPr>
          <p:nvPr>
            <p:ph type="body" idx="1"/>
          </p:nvPr>
        </p:nvSpPr>
        <p:spPr/>
        <p:txBody>
          <a:bodyPr/>
          <a:lstStyle/>
          <a:p>
            <a:pPr>
              <a:lnSpc>
                <a:spcPct val="80000"/>
              </a:lnSpc>
            </a:pPr>
            <a:r>
              <a:rPr lang="en-US" sz="2700"/>
              <a:t>If we replace the -3 detail coefficient with 0 and reverse the averaging and differencing process, we will get an </a:t>
            </a:r>
            <a:r>
              <a:rPr lang="en-US" sz="2700" i="1"/>
              <a:t>approximation</a:t>
            </a:r>
            <a:r>
              <a:rPr lang="en-US" sz="2700"/>
              <a:t> to our original data, using five non-zero detail coefficients (instead of six): </a:t>
            </a:r>
          </a:p>
          <a:p>
            <a:pPr>
              <a:lnSpc>
                <a:spcPct val="80000"/>
              </a:lnSpc>
              <a:buFont typeface="Wingdings" pitchFamily="2" charset="2"/>
              <a:buNone/>
            </a:pPr>
            <a:r>
              <a:rPr lang="en-US" sz="2700"/>
              <a:t>			67  51  19  35  53  53  45  21.</a:t>
            </a:r>
          </a:p>
          <a:p>
            <a:pPr>
              <a:lnSpc>
                <a:spcPct val="80000"/>
              </a:lnSpc>
            </a:pPr>
            <a:r>
              <a:rPr lang="en-US" sz="2700"/>
              <a:t>If we also replace the -8 and 8 detail coefficients with 0, we will get an </a:t>
            </a:r>
            <a:r>
              <a:rPr lang="en-US" sz="2700" i="1"/>
              <a:t>approximation</a:t>
            </a:r>
            <a:r>
              <a:rPr lang="en-US" sz="2700"/>
              <a:t> to our original data, using only </a:t>
            </a:r>
            <a:r>
              <a:rPr lang="en-US" sz="2700" i="1"/>
              <a:t>three</a:t>
            </a:r>
            <a:r>
              <a:rPr lang="en-US" sz="2700"/>
              <a:t> non-zero detail coefficients:  </a:t>
            </a:r>
          </a:p>
          <a:p>
            <a:pPr>
              <a:lnSpc>
                <a:spcPct val="80000"/>
              </a:lnSpc>
              <a:buFont typeface="Wingdings" pitchFamily="2" charset="2"/>
              <a:buNone/>
            </a:pPr>
            <a:r>
              <a:rPr lang="en-US" sz="2700"/>
              <a:t>			59  59  27  27  53  53  45  21.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6CBEF7-4B69-427B-AC59-18B1452429B7}" type="slidenum">
              <a:rPr lang="en-US"/>
              <a:pPr/>
              <a:t>14</a:t>
            </a:fld>
            <a:endParaRPr lang="en-US"/>
          </a:p>
        </p:txBody>
      </p:sp>
      <p:sp>
        <p:nvSpPr>
          <p:cNvPr id="125954" name="Rectangle 2"/>
          <p:cNvSpPr>
            <a:spLocks noGrp="1" noChangeArrowheads="1"/>
          </p:cNvSpPr>
          <p:nvPr>
            <p:ph type="title"/>
          </p:nvPr>
        </p:nvSpPr>
        <p:spPr/>
        <p:txBody>
          <a:bodyPr/>
          <a:lstStyle/>
          <a:p>
            <a:r>
              <a:rPr lang="en-US" sz="3400"/>
              <a:t>A Wavelet-Based Data Compression Scheme (cont.)</a:t>
            </a:r>
          </a:p>
        </p:txBody>
      </p:sp>
      <p:sp>
        <p:nvSpPr>
          <p:cNvPr id="125955" name="Rectangle 3"/>
          <p:cNvSpPr>
            <a:spLocks noGrp="1" noChangeArrowheads="1"/>
          </p:cNvSpPr>
          <p:nvPr>
            <p:ph type="body" idx="1"/>
          </p:nvPr>
        </p:nvSpPr>
        <p:spPr/>
        <p:txBody>
          <a:bodyPr/>
          <a:lstStyle/>
          <a:p>
            <a:r>
              <a:rPr lang="en-US"/>
              <a:t>When detail coefficients are replaced with zeros, we are performing </a:t>
            </a:r>
            <a:r>
              <a:rPr lang="en-US" i="1"/>
              <a:t>lossy compression</a:t>
            </a:r>
            <a:r>
              <a:rPr lang="en-US"/>
              <a:t> at a </a:t>
            </a:r>
            <a:r>
              <a:rPr lang="en-US" i="1"/>
              <a:t>threshold level</a:t>
            </a:r>
            <a:r>
              <a:rPr lang="en-US"/>
              <a:t> </a:t>
            </a:r>
            <a:r>
              <a:rPr lang="en-US">
                <a:sym typeface="Math1" pitchFamily="2" charset="2"/>
              </a:rPr>
              <a:t></a:t>
            </a:r>
            <a:r>
              <a:rPr lang="en-US"/>
              <a:t>, where any coefficient whose magnitude is less than </a:t>
            </a:r>
            <a:r>
              <a:rPr lang="en-US">
                <a:sym typeface="Math1" pitchFamily="2" charset="2"/>
              </a:rPr>
              <a:t></a:t>
            </a:r>
            <a:r>
              <a:rPr lang="en-US"/>
              <a:t> is set to zero.  </a:t>
            </a:r>
          </a:p>
          <a:p>
            <a:r>
              <a:rPr lang="en-US"/>
              <a:t>Thus, replacing –3, -8, and 8 with a zero corresponds to lossy compression at a threshold level of 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A3586279-DF81-4FC0-9F68-A6ABA6B4D953}" type="slidenum">
              <a:rPr lang="en-US"/>
              <a:pPr/>
              <a:t>15</a:t>
            </a:fld>
            <a:endParaRPr lang="en-US"/>
          </a:p>
        </p:txBody>
      </p:sp>
      <p:sp>
        <p:nvSpPr>
          <p:cNvPr id="123908" name="Rectangle 4"/>
          <p:cNvSpPr>
            <a:spLocks noGrp="1" noChangeArrowheads="1"/>
          </p:cNvSpPr>
          <p:nvPr>
            <p:ph type="title"/>
          </p:nvPr>
        </p:nvSpPr>
        <p:spPr/>
        <p:txBody>
          <a:bodyPr/>
          <a:lstStyle/>
          <a:p>
            <a:r>
              <a:rPr lang="en-US" sz="3400"/>
              <a:t>A Wavelet-Based Data Compression Scheme (cont.)</a:t>
            </a:r>
          </a:p>
        </p:txBody>
      </p:sp>
      <p:sp>
        <p:nvSpPr>
          <p:cNvPr id="123909" name="Rectangle 5"/>
          <p:cNvSpPr>
            <a:spLocks noGrp="1" noChangeArrowheads="1"/>
          </p:cNvSpPr>
          <p:nvPr>
            <p:ph type="body" sz="half" idx="1"/>
          </p:nvPr>
        </p:nvSpPr>
        <p:spPr>
          <a:xfrm>
            <a:off x="762000" y="1905000"/>
            <a:ext cx="7696200" cy="1143000"/>
          </a:xfrm>
        </p:spPr>
        <p:txBody>
          <a:bodyPr/>
          <a:lstStyle/>
          <a:p>
            <a:r>
              <a:rPr lang="en-US" sz="2300"/>
              <a:t>Here are graphs of the original data (black curves) and the approximations (red curves) to the original data:</a:t>
            </a:r>
          </a:p>
        </p:txBody>
      </p:sp>
      <p:pic>
        <p:nvPicPr>
          <p:cNvPr id="123912" name="Picture 8"/>
          <p:cNvPicPr>
            <a:picLocks noChangeAspect="1" noChangeArrowheads="1"/>
          </p:cNvPicPr>
          <p:nvPr/>
        </p:nvPicPr>
        <p:blipFill>
          <a:blip r:embed="rId2" cstate="print"/>
          <a:srcRect/>
          <a:stretch>
            <a:fillRect/>
          </a:stretch>
        </p:blipFill>
        <p:spPr bwMode="auto">
          <a:xfrm>
            <a:off x="1295400" y="2971800"/>
            <a:ext cx="6667500" cy="23002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3908"/>
                                        </p:tgtEl>
                                        <p:attrNameLst>
                                          <p:attrName>style.visibility</p:attrName>
                                        </p:attrNameLst>
                                      </p:cBhvr>
                                      <p:to>
                                        <p:strVal val="visible"/>
                                      </p:to>
                                    </p:set>
                                    <p:animEffect transition="in" filter="fade">
                                      <p:cBhvr>
                                        <p:cTn id="7" dur="2000"/>
                                        <p:tgtEl>
                                          <p:spTgt spid="1239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3909">
                                            <p:txEl>
                                              <p:pRg st="0" end="0"/>
                                            </p:txEl>
                                          </p:spTgt>
                                        </p:tgtEl>
                                        <p:attrNameLst>
                                          <p:attrName>style.visibility</p:attrName>
                                        </p:attrNameLst>
                                      </p:cBhvr>
                                      <p:to>
                                        <p:strVal val="visible"/>
                                      </p:to>
                                    </p:set>
                                    <p:animEffect transition="in" filter="wipe(left)">
                                      <p:cBhvr>
                                        <p:cTn id="12" dur="500"/>
                                        <p:tgtEl>
                                          <p:spTgt spid="12390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3912"/>
                                        </p:tgtEl>
                                        <p:attrNameLst>
                                          <p:attrName>style.visibility</p:attrName>
                                        </p:attrNameLst>
                                      </p:cBhvr>
                                      <p:to>
                                        <p:strVal val="visible"/>
                                      </p:to>
                                    </p:set>
                                    <p:animEffect transition="in" filter="wipe(left)">
                                      <p:cBhvr>
                                        <p:cTn id="17" dur="500"/>
                                        <p:tgtEl>
                                          <p:spTgt spid="123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B7D3FC76-A130-4B29-A3F1-3E492E40EDF2}" type="slidenum">
              <a:rPr lang="en-US"/>
              <a:pPr/>
              <a:t>16</a:t>
            </a:fld>
            <a:endParaRPr lang="en-US"/>
          </a:p>
        </p:txBody>
      </p:sp>
      <p:sp>
        <p:nvSpPr>
          <p:cNvPr id="126980" name="Rectangle 4"/>
          <p:cNvSpPr>
            <a:spLocks noGrp="1" noChangeArrowheads="1"/>
          </p:cNvSpPr>
          <p:nvPr>
            <p:ph type="title"/>
          </p:nvPr>
        </p:nvSpPr>
        <p:spPr/>
        <p:txBody>
          <a:bodyPr/>
          <a:lstStyle/>
          <a:p>
            <a:r>
              <a:rPr lang="en-US" sz="3400"/>
              <a:t>A Wavelet-Based Data Compression Scheme (cont.)</a:t>
            </a:r>
          </a:p>
        </p:txBody>
      </p:sp>
      <p:sp>
        <p:nvSpPr>
          <p:cNvPr id="126979" name="Rectangle 3"/>
          <p:cNvSpPr>
            <a:spLocks noGrp="1" noChangeArrowheads="1"/>
          </p:cNvSpPr>
          <p:nvPr>
            <p:ph type="body" idx="1"/>
          </p:nvPr>
        </p:nvSpPr>
        <p:spPr>
          <a:xfrm>
            <a:off x="762000" y="1905000"/>
            <a:ext cx="7696200" cy="1828800"/>
          </a:xfrm>
        </p:spPr>
        <p:txBody>
          <a:bodyPr/>
          <a:lstStyle/>
          <a:p>
            <a:r>
              <a:rPr lang="en-US" sz="1800"/>
              <a:t>Since picture data is just a string of numbers describing gray levels, the idea of lossy compression can be used to reduce the amount of information needed to be stored for a picture!</a:t>
            </a:r>
          </a:p>
          <a:p>
            <a:r>
              <a:rPr lang="en-US" sz="1800"/>
              <a:t>Below, from left to right, are the original picture of Emmy Noether, along with pictures that have been compressed using 4% and 1% of the detail coefficients!</a:t>
            </a:r>
          </a:p>
        </p:txBody>
      </p:sp>
      <p:sp>
        <p:nvSpPr>
          <p:cNvPr id="126984" name="Rectangle 8"/>
          <p:cNvSpPr>
            <a:spLocks noChangeArrowheads="1"/>
          </p:cNvSpPr>
          <p:nvPr/>
        </p:nvSpPr>
        <p:spPr bwMode="auto">
          <a:xfrm>
            <a:off x="-571500" y="1766888"/>
            <a:ext cx="9144000" cy="0"/>
          </a:xfrm>
          <a:prstGeom prst="rect">
            <a:avLst/>
          </a:prstGeom>
          <a:noFill/>
          <a:ln w="9525">
            <a:noFill/>
            <a:miter lim="800000"/>
            <a:headEnd/>
            <a:tailEnd/>
          </a:ln>
          <a:effectLst/>
        </p:spPr>
        <p:txBody>
          <a:bodyPr wrap="none" anchor="ctr">
            <a:spAutoFit/>
          </a:bodyPr>
          <a:lstStyle/>
          <a:p>
            <a:endParaRPr lang="en-US"/>
          </a:p>
        </p:txBody>
      </p:sp>
      <p:sp>
        <p:nvSpPr>
          <p:cNvPr id="126985" name="Rectangle 9"/>
          <p:cNvSpPr>
            <a:spLocks noChangeArrowheads="1"/>
          </p:cNvSpPr>
          <p:nvPr/>
        </p:nvSpPr>
        <p:spPr bwMode="auto">
          <a:xfrm>
            <a:off x="5029200" y="3290888"/>
            <a:ext cx="227013" cy="274637"/>
          </a:xfrm>
          <a:prstGeom prst="rect">
            <a:avLst/>
          </a:prstGeom>
          <a:noFill/>
          <a:ln w="9525">
            <a:noFill/>
            <a:miter lim="800000"/>
            <a:headEnd/>
            <a:tailEnd/>
          </a:ln>
          <a:effectLst/>
        </p:spPr>
        <p:txBody>
          <a:bodyPr wrap="none" anchor="ctr">
            <a:spAutoFit/>
          </a:bodyPr>
          <a:lstStyle/>
          <a:p>
            <a:pPr algn="ctr" eaLnBrk="1" hangingPunct="1"/>
            <a:r>
              <a:rPr lang="en-US" sz="1200">
                <a:cs typeface="Times New Roman" pitchFamily="18" charset="0"/>
              </a:rPr>
              <a:t> </a:t>
            </a:r>
            <a:endParaRPr lang="en-US"/>
          </a:p>
        </p:txBody>
      </p:sp>
      <p:pic>
        <p:nvPicPr>
          <p:cNvPr id="127000" name="Picture 24" descr="C:\Users\User 1\Desktop\emmy1.gif"/>
          <p:cNvPicPr>
            <a:picLocks noChangeAspect="1" noChangeArrowheads="1"/>
          </p:cNvPicPr>
          <p:nvPr/>
        </p:nvPicPr>
        <p:blipFill>
          <a:blip r:embed="rId2" cstate="print"/>
          <a:srcRect/>
          <a:stretch>
            <a:fillRect/>
          </a:stretch>
        </p:blipFill>
        <p:spPr bwMode="auto">
          <a:xfrm>
            <a:off x="1752600" y="4114800"/>
            <a:ext cx="1676400" cy="1671526"/>
          </a:xfrm>
          <a:prstGeom prst="rect">
            <a:avLst/>
          </a:prstGeom>
          <a:noFill/>
        </p:spPr>
      </p:pic>
      <p:pic>
        <p:nvPicPr>
          <p:cNvPr id="127001" name="Picture 25" descr="C:\Users\User 1\Desktop\emmy25.gif"/>
          <p:cNvPicPr>
            <a:picLocks noChangeAspect="1" noChangeArrowheads="1"/>
          </p:cNvPicPr>
          <p:nvPr/>
        </p:nvPicPr>
        <p:blipFill>
          <a:blip r:embed="rId3" cstate="print"/>
          <a:srcRect/>
          <a:stretch>
            <a:fillRect/>
          </a:stretch>
        </p:blipFill>
        <p:spPr bwMode="auto">
          <a:xfrm>
            <a:off x="3581400" y="4114800"/>
            <a:ext cx="1676399" cy="1671539"/>
          </a:xfrm>
          <a:prstGeom prst="rect">
            <a:avLst/>
          </a:prstGeom>
          <a:noFill/>
        </p:spPr>
      </p:pic>
      <p:pic>
        <p:nvPicPr>
          <p:cNvPr id="127002" name="Picture 26" descr="C:\Users\User 1\Desktop\emmy100.gif"/>
          <p:cNvPicPr>
            <a:picLocks noChangeAspect="1" noChangeArrowheads="1"/>
          </p:cNvPicPr>
          <p:nvPr/>
        </p:nvPicPr>
        <p:blipFill>
          <a:blip r:embed="rId4" cstate="print"/>
          <a:srcRect/>
          <a:stretch>
            <a:fillRect/>
          </a:stretch>
        </p:blipFill>
        <p:spPr bwMode="auto">
          <a:xfrm>
            <a:off x="5410200" y="4114800"/>
            <a:ext cx="1676399" cy="1681273"/>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82B9638E-9300-4776-941C-86A49C2139F2}" type="slidenum">
              <a:rPr lang="en-US"/>
              <a:pPr/>
              <a:t>17</a:t>
            </a:fld>
            <a:endParaRPr lang="en-US"/>
          </a:p>
        </p:txBody>
      </p:sp>
      <p:sp>
        <p:nvSpPr>
          <p:cNvPr id="151554" name="Rectangle 2"/>
          <p:cNvSpPr>
            <a:spLocks noGrp="1" noChangeArrowheads="1"/>
          </p:cNvSpPr>
          <p:nvPr>
            <p:ph type="title"/>
          </p:nvPr>
        </p:nvSpPr>
        <p:spPr/>
        <p:txBody>
          <a:bodyPr/>
          <a:lstStyle/>
          <a:p>
            <a:r>
              <a:rPr lang="en-US"/>
              <a:t>Compressing an Image!</a:t>
            </a:r>
          </a:p>
        </p:txBody>
      </p:sp>
      <p:sp>
        <p:nvSpPr>
          <p:cNvPr id="151558" name="Rectangle 6"/>
          <p:cNvSpPr>
            <a:spLocks noGrp="1" noChangeArrowheads="1"/>
          </p:cNvSpPr>
          <p:nvPr>
            <p:ph type="body" sz="half" idx="1"/>
          </p:nvPr>
        </p:nvSpPr>
        <p:spPr/>
        <p:txBody>
          <a:bodyPr/>
          <a:lstStyle/>
          <a:p>
            <a:r>
              <a:rPr lang="en-US" sz="2400"/>
              <a:t>Using the software Wavcomp, we can actually compress images!</a:t>
            </a:r>
          </a:p>
          <a:p>
            <a:r>
              <a:rPr lang="en-US" sz="2400"/>
              <a:t>Try this with Albert Einstein's picture!</a:t>
            </a:r>
          </a:p>
          <a:p>
            <a:r>
              <a:rPr lang="en-US" sz="2400"/>
              <a:t>Directions follow on how to do this from any lab computer on campus.</a:t>
            </a:r>
            <a:endParaRPr lang="en-US" sz="2700"/>
          </a:p>
        </p:txBody>
      </p:sp>
      <p:pic>
        <p:nvPicPr>
          <p:cNvPr id="151557" name="Picture 5"/>
          <p:cNvPicPr>
            <a:picLocks noChangeAspect="1" noChangeArrowheads="1"/>
          </p:cNvPicPr>
          <p:nvPr/>
        </p:nvPicPr>
        <p:blipFill>
          <a:blip r:embed="rId2" cstate="print"/>
          <a:srcRect/>
          <a:stretch>
            <a:fillRect/>
          </a:stretch>
        </p:blipFill>
        <p:spPr bwMode="auto">
          <a:xfrm>
            <a:off x="4648200" y="2133600"/>
            <a:ext cx="3962400" cy="26685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DDA8FDB-9A00-4F46-876F-1BF88EBE0766}" type="slidenum">
              <a:rPr lang="en-US"/>
              <a:pPr/>
              <a:t>18</a:t>
            </a:fld>
            <a:endParaRPr lang="en-US"/>
          </a:p>
        </p:txBody>
      </p:sp>
      <p:sp>
        <p:nvSpPr>
          <p:cNvPr id="129026" name="Rectangle 2"/>
          <p:cNvSpPr>
            <a:spLocks noGrp="1" noChangeArrowheads="1"/>
          </p:cNvSpPr>
          <p:nvPr>
            <p:ph type="title"/>
          </p:nvPr>
        </p:nvSpPr>
        <p:spPr/>
        <p:txBody>
          <a:bodyPr/>
          <a:lstStyle/>
          <a:p>
            <a:r>
              <a:rPr lang="en-US"/>
              <a:t>An Image Compression Example (cont.)</a:t>
            </a:r>
          </a:p>
        </p:txBody>
      </p:sp>
      <p:sp>
        <p:nvSpPr>
          <p:cNvPr id="129027" name="Rectangle 3"/>
          <p:cNvSpPr>
            <a:spLocks noGrp="1" noChangeArrowheads="1"/>
          </p:cNvSpPr>
          <p:nvPr>
            <p:ph type="body" idx="1"/>
          </p:nvPr>
        </p:nvSpPr>
        <p:spPr/>
        <p:txBody>
          <a:bodyPr>
            <a:normAutofit lnSpcReduction="10000"/>
          </a:bodyPr>
          <a:lstStyle/>
          <a:p>
            <a:pPr>
              <a:lnSpc>
                <a:spcPct val="80000"/>
              </a:lnSpc>
            </a:pPr>
            <a:r>
              <a:rPr lang="en-US" sz="1800" dirty="0"/>
              <a:t>On the web page </a:t>
            </a:r>
            <a:r>
              <a:rPr lang="en-US" sz="1800" dirty="0" smtClean="0">
                <a:hlinkClick r:id="rId2"/>
              </a:rPr>
              <a:t>http://faculty.gvsu.edu/aboufade/web/wavelets/software.htm</a:t>
            </a:r>
            <a:r>
              <a:rPr lang="en-US" sz="1800" dirty="0" smtClean="0"/>
              <a:t>, click </a:t>
            </a:r>
            <a:r>
              <a:rPr lang="en-US" sz="1800" dirty="0"/>
              <a:t>on the </a:t>
            </a:r>
            <a:r>
              <a:rPr lang="en-US" sz="1800" b="1" dirty="0" err="1"/>
              <a:t>Wavcomp</a:t>
            </a:r>
            <a:r>
              <a:rPr lang="en-US" sz="1800" dirty="0"/>
              <a:t> link to download the file </a:t>
            </a:r>
            <a:r>
              <a:rPr lang="en-US" sz="1800" b="1" dirty="0"/>
              <a:t>wavcomp.zip</a:t>
            </a:r>
            <a:r>
              <a:rPr lang="en-US" sz="1800" dirty="0"/>
              <a:t>.</a:t>
            </a:r>
          </a:p>
          <a:p>
            <a:pPr>
              <a:lnSpc>
                <a:spcPct val="80000"/>
              </a:lnSpc>
            </a:pPr>
            <a:r>
              <a:rPr lang="en-US" sz="1800" dirty="0"/>
              <a:t>Extract the contents of this folder to the Windows Desktop.</a:t>
            </a:r>
          </a:p>
          <a:p>
            <a:pPr>
              <a:lnSpc>
                <a:spcPct val="80000"/>
              </a:lnSpc>
            </a:pPr>
            <a:r>
              <a:rPr lang="en-US" sz="1800" dirty="0"/>
              <a:t>Click on the </a:t>
            </a:r>
            <a:r>
              <a:rPr lang="en-US" sz="1800" b="1" dirty="0"/>
              <a:t>File</a:t>
            </a:r>
            <a:r>
              <a:rPr lang="en-US" sz="1800" dirty="0"/>
              <a:t> menu and choose </a:t>
            </a:r>
            <a:r>
              <a:rPr lang="en-US" sz="1800" b="1" dirty="0"/>
              <a:t>Open Picture</a:t>
            </a:r>
            <a:r>
              <a:rPr lang="en-US" sz="1800" dirty="0"/>
              <a:t>.</a:t>
            </a:r>
          </a:p>
          <a:p>
            <a:pPr>
              <a:lnSpc>
                <a:spcPct val="80000"/>
              </a:lnSpc>
            </a:pPr>
            <a:r>
              <a:rPr lang="en-US" sz="1800" dirty="0"/>
              <a:t>Double click on one of the *.isc files.  For example, choosing </a:t>
            </a:r>
            <a:r>
              <a:rPr lang="en-US" sz="1800" b="1" dirty="0"/>
              <a:t>fprintx1.isc</a:t>
            </a:r>
            <a:r>
              <a:rPr lang="en-US" sz="1800" dirty="0"/>
              <a:t> will select a picture of a fingerprint.</a:t>
            </a:r>
          </a:p>
          <a:p>
            <a:pPr>
              <a:lnSpc>
                <a:spcPct val="80000"/>
              </a:lnSpc>
            </a:pPr>
            <a:r>
              <a:rPr lang="en-US" sz="1800" dirty="0"/>
              <a:t>Click on the </a:t>
            </a:r>
            <a:r>
              <a:rPr lang="en-US" sz="1800" b="1" dirty="0"/>
              <a:t>Compress</a:t>
            </a:r>
            <a:r>
              <a:rPr lang="en-US" sz="1800" dirty="0"/>
              <a:t> menu and choose </a:t>
            </a:r>
            <a:r>
              <a:rPr lang="en-US" sz="1800" b="1" dirty="0"/>
              <a:t>Start Compression</a:t>
            </a:r>
            <a:r>
              <a:rPr lang="en-US" sz="1800" dirty="0"/>
              <a:t>.  A new window will appear.  Choose </a:t>
            </a:r>
            <a:r>
              <a:rPr lang="en-US" sz="1800" b="1" dirty="0"/>
              <a:t>OK</a:t>
            </a:r>
            <a:r>
              <a:rPr lang="en-US" sz="1800" dirty="0"/>
              <a:t>.</a:t>
            </a:r>
          </a:p>
          <a:p>
            <a:pPr>
              <a:lnSpc>
                <a:spcPct val="80000"/>
              </a:lnSpc>
            </a:pPr>
            <a:r>
              <a:rPr lang="en-US" sz="1800" dirty="0"/>
              <a:t>A new window will appear with a number (often it will be 1.125) in a box labeled </a:t>
            </a:r>
            <a:r>
              <a:rPr lang="en-US" sz="1800" b="1" dirty="0"/>
              <a:t>Threshold Level</a:t>
            </a:r>
            <a:r>
              <a:rPr lang="en-US" sz="1800" dirty="0"/>
              <a:t>.  Type in a number greater than or equal to zero.  Then choose </a:t>
            </a:r>
            <a:r>
              <a:rPr lang="en-US" sz="1800" b="1" dirty="0"/>
              <a:t>OK</a:t>
            </a:r>
            <a:r>
              <a:rPr lang="en-US" sz="1800" dirty="0"/>
              <a:t>.</a:t>
            </a:r>
          </a:p>
          <a:p>
            <a:pPr>
              <a:lnSpc>
                <a:spcPct val="80000"/>
              </a:lnSpc>
            </a:pPr>
            <a:r>
              <a:rPr lang="en-US" sz="1800" dirty="0"/>
              <a:t>A new box will appear that tells how many data coefficients have been discarded and  the total number of data in the original image.  Click </a:t>
            </a:r>
            <a:r>
              <a:rPr lang="en-US" sz="1800" b="1" dirty="0"/>
              <a:t>OK</a:t>
            </a:r>
            <a:r>
              <a:rPr lang="en-US" sz="1800" dirty="0"/>
              <a:t>.</a:t>
            </a:r>
          </a:p>
          <a:p>
            <a:pPr>
              <a:lnSpc>
                <a:spcPct val="80000"/>
              </a:lnSpc>
            </a:pPr>
            <a:r>
              <a:rPr lang="en-US" sz="1800" dirty="0"/>
              <a:t>Expand the compression window and compare the original image to the new image</a:t>
            </a:r>
            <a:r>
              <a:rPr lang="en-US" sz="1800" dirty="0" smtClean="0"/>
              <a:t>!</a:t>
            </a:r>
          </a:p>
          <a:p>
            <a:pPr>
              <a:lnSpc>
                <a:spcPct val="80000"/>
              </a:lnSpc>
            </a:pPr>
            <a:r>
              <a:rPr lang="en-US" sz="1800" dirty="0" smtClean="0"/>
              <a:t>Note:  This software is for </a:t>
            </a:r>
            <a:r>
              <a:rPr lang="en-US" sz="1800" smtClean="0"/>
              <a:t>32-bit Windows machines.</a:t>
            </a: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E0AA45-2972-45A3-9C60-7E56CBDA4909}" type="slidenum">
              <a:rPr lang="en-US"/>
              <a:pPr/>
              <a:t>19</a:t>
            </a:fld>
            <a:endParaRPr lang="en-US"/>
          </a:p>
        </p:txBody>
      </p:sp>
      <p:sp>
        <p:nvSpPr>
          <p:cNvPr id="131074" name="Rectangle 2"/>
          <p:cNvSpPr>
            <a:spLocks noGrp="1" noChangeArrowheads="1"/>
          </p:cNvSpPr>
          <p:nvPr>
            <p:ph type="title"/>
          </p:nvPr>
        </p:nvSpPr>
        <p:spPr/>
        <p:txBody>
          <a:bodyPr/>
          <a:lstStyle/>
          <a:p>
            <a:r>
              <a:rPr lang="en-US"/>
              <a:t>Averaging and Differencing</a:t>
            </a:r>
          </a:p>
        </p:txBody>
      </p:sp>
      <p:sp>
        <p:nvSpPr>
          <p:cNvPr id="131075" name="Rectangle 3"/>
          <p:cNvSpPr>
            <a:spLocks noGrp="1" noChangeArrowheads="1"/>
          </p:cNvSpPr>
          <p:nvPr>
            <p:ph type="body" idx="1"/>
          </p:nvPr>
        </p:nvSpPr>
        <p:spPr/>
        <p:txBody>
          <a:bodyPr/>
          <a:lstStyle/>
          <a:p>
            <a:pPr>
              <a:lnSpc>
                <a:spcPct val="80000"/>
              </a:lnSpc>
            </a:pPr>
            <a:r>
              <a:rPr lang="en-US" sz="2200"/>
              <a:t>We now look at how to apply the averaging and differencing scheme for data compression!</a:t>
            </a:r>
          </a:p>
          <a:p>
            <a:pPr>
              <a:lnSpc>
                <a:spcPct val="80000"/>
              </a:lnSpc>
            </a:pPr>
            <a:r>
              <a:rPr lang="en-US" sz="2200"/>
              <a:t>Given a row of 2</a:t>
            </a:r>
            <a:r>
              <a:rPr lang="en-US" sz="2200" baseline="30000"/>
              <a:t>n</a:t>
            </a:r>
            <a:r>
              <a:rPr lang="en-US" sz="2200"/>
              <a:t> values of data, such as </a:t>
            </a:r>
          </a:p>
          <a:p>
            <a:pPr>
              <a:lnSpc>
                <a:spcPct val="80000"/>
              </a:lnSpc>
              <a:buFont typeface="Wingdings" pitchFamily="2" charset="2"/>
              <a:buNone/>
            </a:pPr>
            <a:r>
              <a:rPr lang="en-US" sz="2200"/>
              <a:t>			64  48  16  32  56  56  48  24 </a:t>
            </a:r>
          </a:p>
          <a:p>
            <a:pPr>
              <a:lnSpc>
                <a:spcPct val="80000"/>
              </a:lnSpc>
              <a:buFont typeface="Wingdings" pitchFamily="2" charset="2"/>
              <a:buNone/>
            </a:pPr>
            <a:r>
              <a:rPr lang="en-US" sz="2200"/>
              <a:t>	(in this case n = 3), create n </a:t>
            </a:r>
            <a:r>
              <a:rPr lang="en-US" sz="2200" i="1"/>
              <a:t>new </a:t>
            </a:r>
            <a:r>
              <a:rPr lang="en-US" sz="2200"/>
              <a:t>rows of data as follows:  </a:t>
            </a:r>
          </a:p>
          <a:p>
            <a:pPr>
              <a:lnSpc>
                <a:spcPct val="80000"/>
              </a:lnSpc>
            </a:pPr>
            <a:r>
              <a:rPr lang="en-US" sz="2200" i="1"/>
              <a:t>First, find the average of successive pairs:</a:t>
            </a:r>
          </a:p>
          <a:p>
            <a:pPr>
              <a:lnSpc>
                <a:spcPct val="80000"/>
              </a:lnSpc>
            </a:pPr>
            <a:r>
              <a:rPr lang="en-US" sz="2000"/>
              <a:t>(64+48)/2 = 112/2 = 56,</a:t>
            </a:r>
          </a:p>
          <a:p>
            <a:pPr>
              <a:lnSpc>
                <a:spcPct val="80000"/>
              </a:lnSpc>
            </a:pPr>
            <a:r>
              <a:rPr lang="en-US" sz="2000"/>
              <a:t>(16+32)/2 = 48/2 = 24,</a:t>
            </a:r>
          </a:p>
          <a:p>
            <a:pPr>
              <a:lnSpc>
                <a:spcPct val="80000"/>
              </a:lnSpc>
            </a:pPr>
            <a:r>
              <a:rPr lang="en-US" sz="2000"/>
              <a:t>(56+56)/2 = 112/2 = 56,</a:t>
            </a:r>
          </a:p>
          <a:p>
            <a:pPr>
              <a:lnSpc>
                <a:spcPct val="80000"/>
              </a:lnSpc>
            </a:pPr>
            <a:r>
              <a:rPr lang="en-US" sz="2000"/>
              <a:t>(48+24)/2 = 72/2 = 36.</a:t>
            </a:r>
          </a:p>
          <a:p>
            <a:pPr>
              <a:lnSpc>
                <a:spcPct val="80000"/>
              </a:lnSpc>
            </a:pPr>
            <a:r>
              <a:rPr lang="en-US" sz="2200"/>
              <a:t>Write these four averages in a second row below the first row of data, in order: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E1F2BB1-7159-4DE8-97A4-328F61B2E70F}" type="slidenum">
              <a:rPr lang="en-US"/>
              <a:pPr/>
              <a:t>2</a:t>
            </a:fld>
            <a:endParaRPr lang="en-US"/>
          </a:p>
        </p:txBody>
      </p:sp>
      <p:sp>
        <p:nvSpPr>
          <p:cNvPr id="7170" name="Rectangle 2"/>
          <p:cNvSpPr>
            <a:spLocks noGrp="1" noChangeArrowheads="1"/>
          </p:cNvSpPr>
          <p:nvPr>
            <p:ph type="title"/>
          </p:nvPr>
        </p:nvSpPr>
        <p:spPr/>
        <p:txBody>
          <a:bodyPr/>
          <a:lstStyle/>
          <a:p>
            <a:r>
              <a:rPr lang="en-US"/>
              <a:t>Topics</a:t>
            </a:r>
          </a:p>
        </p:txBody>
      </p:sp>
      <p:sp>
        <p:nvSpPr>
          <p:cNvPr id="7171" name="Rectangle 3"/>
          <p:cNvSpPr>
            <a:spLocks noGrp="1" noChangeArrowheads="1"/>
          </p:cNvSpPr>
          <p:nvPr>
            <p:ph type="body" idx="1"/>
          </p:nvPr>
        </p:nvSpPr>
        <p:spPr/>
        <p:txBody>
          <a:bodyPr/>
          <a:lstStyle/>
          <a:p>
            <a:r>
              <a:rPr lang="en-US" sz="3200"/>
              <a:t>Fourier Series</a:t>
            </a:r>
          </a:p>
          <a:p>
            <a:r>
              <a:rPr lang="en-US" sz="3200"/>
              <a:t>Wavelets</a:t>
            </a:r>
          </a:p>
          <a:p>
            <a:r>
              <a:rPr lang="en-US" sz="3200"/>
              <a:t>FBI Fingerprint Compression</a:t>
            </a:r>
          </a:p>
          <a:p>
            <a:r>
              <a:rPr lang="en-US" sz="3200"/>
              <a:t>A Wavelet-Based Data Compression Scheme</a:t>
            </a:r>
          </a:p>
          <a:p>
            <a:r>
              <a:rPr lang="en-US" sz="3200"/>
              <a:t>An Image Compression Example</a:t>
            </a:r>
          </a:p>
          <a:p>
            <a:r>
              <a:rPr lang="en-US" sz="3200"/>
              <a:t>Averaging and Differencing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6D9B4CE-8A60-4AA6-8322-45A7302ADBD5}" type="slidenum">
              <a:rPr lang="en-US"/>
              <a:pPr/>
              <a:t>20</a:t>
            </a:fld>
            <a:endParaRPr lang="en-US"/>
          </a:p>
        </p:txBody>
      </p:sp>
      <p:sp>
        <p:nvSpPr>
          <p:cNvPr id="132098" name="Rectangle 2"/>
          <p:cNvSpPr>
            <a:spLocks noGrp="1" noChangeArrowheads="1"/>
          </p:cNvSpPr>
          <p:nvPr>
            <p:ph type="title"/>
          </p:nvPr>
        </p:nvSpPr>
        <p:spPr/>
        <p:txBody>
          <a:bodyPr/>
          <a:lstStyle/>
          <a:p>
            <a:r>
              <a:rPr lang="en-US"/>
              <a:t>Averaging and Differencing (cont.)</a:t>
            </a:r>
          </a:p>
        </p:txBody>
      </p:sp>
      <p:sp>
        <p:nvSpPr>
          <p:cNvPr id="132099" name="Rectangle 3"/>
          <p:cNvSpPr>
            <a:spLocks noGrp="1" noChangeArrowheads="1"/>
          </p:cNvSpPr>
          <p:nvPr>
            <p:ph type="body" idx="1"/>
          </p:nvPr>
        </p:nvSpPr>
        <p:spPr/>
        <p:txBody>
          <a:bodyPr/>
          <a:lstStyle/>
          <a:p>
            <a:pPr>
              <a:lnSpc>
                <a:spcPct val="90000"/>
              </a:lnSpc>
            </a:pPr>
            <a:r>
              <a:rPr lang="en-US" sz="2700"/>
              <a:t>Row 1:  </a:t>
            </a:r>
            <a:r>
              <a:rPr lang="en-US" sz="2700" b="1"/>
              <a:t>64  48</a:t>
            </a:r>
            <a:r>
              <a:rPr lang="en-US" sz="2700"/>
              <a:t>  </a:t>
            </a:r>
            <a:r>
              <a:rPr lang="en-US" sz="2700" i="1"/>
              <a:t>16  32</a:t>
            </a:r>
            <a:r>
              <a:rPr lang="en-US" sz="2700"/>
              <a:t>  </a:t>
            </a:r>
            <a:r>
              <a:rPr lang="en-US" sz="2700" u="sng"/>
              <a:t>56</a:t>
            </a:r>
            <a:r>
              <a:rPr lang="en-US" sz="2700"/>
              <a:t>  </a:t>
            </a:r>
            <a:r>
              <a:rPr lang="en-US" sz="2700" u="sng"/>
              <a:t>56</a:t>
            </a:r>
            <a:r>
              <a:rPr lang="en-US" sz="2700"/>
              <a:t>  </a:t>
            </a:r>
            <a:r>
              <a:rPr lang="en-US" sz="2700">
                <a:effectLst>
                  <a:outerShdw blurRad="38100" dist="38100" dir="2700000" algn="tl">
                    <a:srgbClr val="C0C0C0"/>
                  </a:outerShdw>
                </a:effectLst>
              </a:rPr>
              <a:t>48  24</a:t>
            </a:r>
          </a:p>
          <a:p>
            <a:pPr>
              <a:lnSpc>
                <a:spcPct val="90000"/>
              </a:lnSpc>
            </a:pPr>
            <a:r>
              <a:rPr lang="en-US" sz="2700"/>
              <a:t>Row 2:  </a:t>
            </a:r>
            <a:r>
              <a:rPr lang="en-US" sz="2700" b="1"/>
              <a:t>56</a:t>
            </a:r>
            <a:r>
              <a:rPr lang="en-US" sz="2700"/>
              <a:t>  </a:t>
            </a:r>
            <a:r>
              <a:rPr lang="en-US" sz="2700" i="1"/>
              <a:t>24</a:t>
            </a:r>
            <a:r>
              <a:rPr lang="en-US" sz="2700"/>
              <a:t>  </a:t>
            </a:r>
            <a:r>
              <a:rPr lang="en-US" sz="2700" u="sng"/>
              <a:t>56</a:t>
            </a:r>
            <a:r>
              <a:rPr lang="en-US" sz="2700"/>
              <a:t>  </a:t>
            </a:r>
            <a:r>
              <a:rPr lang="en-US" sz="2700">
                <a:effectLst>
                  <a:outerShdw blurRad="38100" dist="38100" dir="2700000" algn="tl">
                    <a:srgbClr val="C0C0C0"/>
                  </a:outerShdw>
                </a:effectLst>
              </a:rPr>
              <a:t>36</a:t>
            </a:r>
            <a:endParaRPr lang="en-US" sz="2700"/>
          </a:p>
          <a:p>
            <a:pPr>
              <a:lnSpc>
                <a:spcPct val="90000"/>
              </a:lnSpc>
            </a:pPr>
            <a:r>
              <a:rPr lang="en-US" sz="2700"/>
              <a:t>Next </a:t>
            </a:r>
            <a:r>
              <a:rPr lang="en-US" sz="2700" i="1"/>
              <a:t>compute the difference between the first element of a pair in Row 1 and the corresponding average in Row 2</a:t>
            </a:r>
            <a:r>
              <a:rPr lang="en-US" sz="2700"/>
              <a:t>.</a:t>
            </a:r>
          </a:p>
          <a:p>
            <a:pPr>
              <a:lnSpc>
                <a:spcPct val="90000"/>
              </a:lnSpc>
            </a:pPr>
            <a:r>
              <a:rPr lang="en-US" sz="2700"/>
              <a:t>64 - 56 = 8,</a:t>
            </a:r>
          </a:p>
          <a:p>
            <a:pPr>
              <a:lnSpc>
                <a:spcPct val="90000"/>
              </a:lnSpc>
            </a:pPr>
            <a:r>
              <a:rPr lang="en-US" sz="2700"/>
              <a:t>16 - 24 = -8,</a:t>
            </a:r>
          </a:p>
          <a:p>
            <a:pPr>
              <a:lnSpc>
                <a:spcPct val="90000"/>
              </a:lnSpc>
            </a:pPr>
            <a:r>
              <a:rPr lang="en-US" sz="2700"/>
              <a:t>56 - 56 = 0,</a:t>
            </a:r>
          </a:p>
          <a:p>
            <a:pPr>
              <a:lnSpc>
                <a:spcPct val="90000"/>
              </a:lnSpc>
            </a:pPr>
            <a:r>
              <a:rPr lang="en-US" sz="2700"/>
              <a:t>48 - 36 = 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888139-5299-4607-BA83-0448F949AA3F}" type="slidenum">
              <a:rPr lang="en-US"/>
              <a:pPr/>
              <a:t>21</a:t>
            </a:fld>
            <a:endParaRPr lang="en-US"/>
          </a:p>
        </p:txBody>
      </p:sp>
      <p:sp>
        <p:nvSpPr>
          <p:cNvPr id="133122" name="Rectangle 2"/>
          <p:cNvSpPr>
            <a:spLocks noGrp="1" noChangeArrowheads="1"/>
          </p:cNvSpPr>
          <p:nvPr>
            <p:ph type="title"/>
          </p:nvPr>
        </p:nvSpPr>
        <p:spPr/>
        <p:txBody>
          <a:bodyPr/>
          <a:lstStyle/>
          <a:p>
            <a:r>
              <a:rPr lang="en-US"/>
              <a:t>Averaging and Differencing (cont.)</a:t>
            </a:r>
          </a:p>
        </p:txBody>
      </p:sp>
      <p:sp>
        <p:nvSpPr>
          <p:cNvPr id="133123" name="Rectangle 3"/>
          <p:cNvSpPr>
            <a:spLocks noGrp="1" noChangeArrowheads="1"/>
          </p:cNvSpPr>
          <p:nvPr>
            <p:ph type="body" idx="1"/>
          </p:nvPr>
        </p:nvSpPr>
        <p:spPr/>
        <p:txBody>
          <a:bodyPr/>
          <a:lstStyle/>
          <a:p>
            <a:r>
              <a:rPr lang="en-US"/>
              <a:t>These differences fill out the remaining four entries of Row 2, in order.</a:t>
            </a:r>
          </a:p>
          <a:p>
            <a:r>
              <a:rPr lang="en-US"/>
              <a:t>Thus we have:</a:t>
            </a:r>
          </a:p>
          <a:p>
            <a:r>
              <a:rPr lang="en-US"/>
              <a:t>Row 1:  </a:t>
            </a:r>
            <a:r>
              <a:rPr lang="en-US" b="1"/>
              <a:t>64  48</a:t>
            </a:r>
            <a:r>
              <a:rPr lang="en-US"/>
              <a:t>  </a:t>
            </a:r>
            <a:r>
              <a:rPr lang="en-US" i="1"/>
              <a:t>16  32</a:t>
            </a:r>
            <a:r>
              <a:rPr lang="en-US"/>
              <a:t>  </a:t>
            </a:r>
            <a:r>
              <a:rPr lang="en-US" u="sng"/>
              <a:t>56</a:t>
            </a:r>
            <a:r>
              <a:rPr lang="en-US"/>
              <a:t>  </a:t>
            </a:r>
            <a:r>
              <a:rPr lang="en-US" u="sng"/>
              <a:t>56</a:t>
            </a:r>
            <a:r>
              <a:rPr lang="en-US"/>
              <a:t>  </a:t>
            </a:r>
            <a:r>
              <a:rPr lang="en-US">
                <a:effectLst>
                  <a:outerShdw blurRad="38100" dist="38100" dir="2700000" algn="tl">
                    <a:srgbClr val="C0C0C0"/>
                  </a:outerShdw>
                </a:effectLst>
              </a:rPr>
              <a:t>48  24</a:t>
            </a:r>
          </a:p>
          <a:p>
            <a:r>
              <a:rPr lang="en-US"/>
              <a:t>Row 2:  </a:t>
            </a:r>
            <a:r>
              <a:rPr lang="en-US" b="1"/>
              <a:t>56</a:t>
            </a:r>
            <a:r>
              <a:rPr lang="en-US"/>
              <a:t>  </a:t>
            </a:r>
            <a:r>
              <a:rPr lang="en-US" i="1"/>
              <a:t>24</a:t>
            </a:r>
            <a:r>
              <a:rPr lang="en-US"/>
              <a:t>  </a:t>
            </a:r>
            <a:r>
              <a:rPr lang="en-US" u="sng"/>
              <a:t>56</a:t>
            </a:r>
            <a:r>
              <a:rPr lang="en-US"/>
              <a:t>  </a:t>
            </a:r>
            <a:r>
              <a:rPr lang="en-US">
                <a:effectLst>
                  <a:outerShdw blurRad="38100" dist="38100" dir="2700000" algn="tl">
                    <a:srgbClr val="C0C0C0"/>
                  </a:outerShdw>
                </a:effectLst>
              </a:rPr>
              <a:t>36</a:t>
            </a:r>
            <a:r>
              <a:rPr lang="en-US"/>
              <a:t>   </a:t>
            </a:r>
            <a:r>
              <a:rPr lang="en-US" b="1"/>
              <a:t>8</a:t>
            </a:r>
            <a:r>
              <a:rPr lang="en-US"/>
              <a:t>   </a:t>
            </a:r>
            <a:r>
              <a:rPr lang="en-US" i="1"/>
              <a:t>-8</a:t>
            </a:r>
            <a:r>
              <a:rPr lang="en-US"/>
              <a:t>    </a:t>
            </a:r>
            <a:r>
              <a:rPr lang="en-US" u="sng"/>
              <a:t>0</a:t>
            </a:r>
            <a:r>
              <a:rPr lang="en-US"/>
              <a:t>   </a:t>
            </a:r>
            <a:r>
              <a:rPr lang="en-US">
                <a:effectLst>
                  <a:outerShdw blurRad="38100" dist="38100" dir="2700000" algn="tl">
                    <a:srgbClr val="C0C0C0"/>
                  </a:outerShdw>
                </a:effectLst>
              </a:rPr>
              <a:t>12</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7B70FF-CB25-4BA4-BB36-1D2E7B0EBFA5}" type="slidenum">
              <a:rPr lang="en-US"/>
              <a:pPr/>
              <a:t>22</a:t>
            </a:fld>
            <a:endParaRPr lang="en-US"/>
          </a:p>
        </p:txBody>
      </p:sp>
      <p:sp>
        <p:nvSpPr>
          <p:cNvPr id="134146" name="Rectangle 2"/>
          <p:cNvSpPr>
            <a:spLocks noGrp="1" noChangeArrowheads="1"/>
          </p:cNvSpPr>
          <p:nvPr>
            <p:ph type="title"/>
          </p:nvPr>
        </p:nvSpPr>
        <p:spPr/>
        <p:txBody>
          <a:bodyPr/>
          <a:lstStyle/>
          <a:p>
            <a:r>
              <a:rPr lang="en-US"/>
              <a:t>Averaging and Differencing (cont.)</a:t>
            </a:r>
          </a:p>
        </p:txBody>
      </p:sp>
      <p:sp>
        <p:nvSpPr>
          <p:cNvPr id="134147" name="Rectangle 3"/>
          <p:cNvSpPr>
            <a:spLocks noGrp="1" noChangeArrowheads="1"/>
          </p:cNvSpPr>
          <p:nvPr>
            <p:ph type="body" idx="1"/>
          </p:nvPr>
        </p:nvSpPr>
        <p:spPr/>
        <p:txBody>
          <a:bodyPr/>
          <a:lstStyle/>
          <a:p>
            <a:pPr>
              <a:lnSpc>
                <a:spcPct val="90000"/>
              </a:lnSpc>
            </a:pPr>
            <a:r>
              <a:rPr lang="en-US"/>
              <a:t>For the next row, Row 3, apply averaging and differencing to the</a:t>
            </a:r>
            <a:r>
              <a:rPr lang="en-US" i="1"/>
              <a:t> first four entries of Row 2</a:t>
            </a:r>
            <a:r>
              <a:rPr lang="en-US"/>
              <a:t>.</a:t>
            </a:r>
          </a:p>
          <a:p>
            <a:pPr>
              <a:lnSpc>
                <a:spcPct val="90000"/>
              </a:lnSpc>
            </a:pPr>
            <a:r>
              <a:rPr lang="en-US"/>
              <a:t>The last four entries are the same as the last four entries of Row 2:</a:t>
            </a:r>
          </a:p>
          <a:p>
            <a:pPr>
              <a:lnSpc>
                <a:spcPct val="90000"/>
              </a:lnSpc>
            </a:pPr>
            <a:r>
              <a:rPr lang="en-US"/>
              <a:t>Row 1:  64  48  16  32  56  56  48  24</a:t>
            </a:r>
          </a:p>
          <a:p>
            <a:pPr>
              <a:lnSpc>
                <a:spcPct val="90000"/>
              </a:lnSpc>
            </a:pPr>
            <a:r>
              <a:rPr lang="en-US"/>
              <a:t>Row 2:  </a:t>
            </a:r>
            <a:r>
              <a:rPr lang="en-US" b="1"/>
              <a:t>56  24</a:t>
            </a:r>
            <a:r>
              <a:rPr lang="en-US"/>
              <a:t>  </a:t>
            </a:r>
            <a:r>
              <a:rPr lang="en-US" i="1"/>
              <a:t>56  36</a:t>
            </a:r>
            <a:r>
              <a:rPr lang="en-US"/>
              <a:t>   8   -8    0   12</a:t>
            </a:r>
          </a:p>
          <a:p>
            <a:pPr>
              <a:lnSpc>
                <a:spcPct val="90000"/>
              </a:lnSpc>
            </a:pPr>
            <a:r>
              <a:rPr lang="en-US"/>
              <a:t>Row 3:  </a:t>
            </a:r>
            <a:r>
              <a:rPr lang="en-US" b="1"/>
              <a:t>40</a:t>
            </a:r>
            <a:r>
              <a:rPr lang="en-US"/>
              <a:t>  </a:t>
            </a:r>
            <a:r>
              <a:rPr lang="en-US" i="1"/>
              <a:t>46</a:t>
            </a:r>
            <a:r>
              <a:rPr lang="en-US"/>
              <a:t>  </a:t>
            </a:r>
            <a:r>
              <a:rPr lang="en-US" b="1"/>
              <a:t>16</a:t>
            </a:r>
            <a:r>
              <a:rPr lang="en-US"/>
              <a:t>  </a:t>
            </a:r>
            <a:r>
              <a:rPr lang="en-US" i="1"/>
              <a:t>10</a:t>
            </a:r>
            <a:r>
              <a:rPr lang="en-US"/>
              <a:t>   8   -8    0   12</a:t>
            </a:r>
            <a:endParaRPr lang="en-US" i="1"/>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D06E32C-64B0-4B9B-B36D-3F27F212AA69}" type="slidenum">
              <a:rPr lang="en-US"/>
              <a:pPr/>
              <a:t>23</a:t>
            </a:fld>
            <a:endParaRPr lang="en-US"/>
          </a:p>
        </p:txBody>
      </p:sp>
      <p:sp>
        <p:nvSpPr>
          <p:cNvPr id="135170" name="Rectangle 2"/>
          <p:cNvSpPr>
            <a:spLocks noGrp="1" noChangeArrowheads="1"/>
          </p:cNvSpPr>
          <p:nvPr>
            <p:ph type="title"/>
          </p:nvPr>
        </p:nvSpPr>
        <p:spPr/>
        <p:txBody>
          <a:bodyPr/>
          <a:lstStyle/>
          <a:p>
            <a:r>
              <a:rPr lang="en-US"/>
              <a:t>Averaging and Differencing (cont.)</a:t>
            </a:r>
          </a:p>
        </p:txBody>
      </p:sp>
      <p:sp>
        <p:nvSpPr>
          <p:cNvPr id="135171" name="Rectangle 3"/>
          <p:cNvSpPr>
            <a:spLocks noGrp="1" noChangeArrowheads="1"/>
          </p:cNvSpPr>
          <p:nvPr>
            <p:ph type="body" idx="1"/>
          </p:nvPr>
        </p:nvSpPr>
        <p:spPr/>
        <p:txBody>
          <a:bodyPr/>
          <a:lstStyle/>
          <a:p>
            <a:pPr>
              <a:lnSpc>
                <a:spcPct val="90000"/>
              </a:lnSpc>
            </a:pPr>
            <a:r>
              <a:rPr lang="en-US" sz="2400" dirty="0"/>
              <a:t>Row 4 is obtained by applying averaging and differencing to </a:t>
            </a:r>
            <a:r>
              <a:rPr lang="en-US" sz="2400" i="1" dirty="0"/>
              <a:t>the first pair of numbers in Row 3</a:t>
            </a:r>
            <a:r>
              <a:rPr lang="en-US" sz="2400" dirty="0"/>
              <a:t> and reproducing the remaining entries from Row 3:</a:t>
            </a:r>
          </a:p>
          <a:p>
            <a:pPr>
              <a:lnSpc>
                <a:spcPct val="90000"/>
              </a:lnSpc>
            </a:pPr>
            <a:r>
              <a:rPr lang="en-US" sz="2400" dirty="0"/>
              <a:t>Row 1:  64  48  16  32  56  56  48  24</a:t>
            </a:r>
          </a:p>
          <a:p>
            <a:pPr>
              <a:lnSpc>
                <a:spcPct val="90000"/>
              </a:lnSpc>
            </a:pPr>
            <a:r>
              <a:rPr lang="en-US" sz="2400" dirty="0"/>
              <a:t>Row 2:  56  24  56  36   8   -8    0   12</a:t>
            </a:r>
          </a:p>
          <a:p>
            <a:pPr>
              <a:lnSpc>
                <a:spcPct val="90000"/>
              </a:lnSpc>
            </a:pPr>
            <a:r>
              <a:rPr lang="en-US" sz="2400" dirty="0"/>
              <a:t>Row 3:  </a:t>
            </a:r>
            <a:r>
              <a:rPr lang="en-US" sz="2400" b="1" dirty="0"/>
              <a:t>40  46</a:t>
            </a:r>
            <a:r>
              <a:rPr lang="en-US" sz="2400" dirty="0"/>
              <a:t>  16  10   8   -8    0   12</a:t>
            </a:r>
          </a:p>
          <a:p>
            <a:pPr>
              <a:lnSpc>
                <a:spcPct val="90000"/>
              </a:lnSpc>
            </a:pPr>
            <a:r>
              <a:rPr lang="en-US" sz="2400" dirty="0"/>
              <a:t>Row 4:  </a:t>
            </a:r>
            <a:r>
              <a:rPr lang="en-US" sz="2400" b="1" dirty="0"/>
              <a:t>43</a:t>
            </a:r>
            <a:r>
              <a:rPr lang="en-US" sz="2400" dirty="0"/>
              <a:t>  -3  16  10   8   -8    0   12</a:t>
            </a:r>
          </a:p>
          <a:p>
            <a:pPr>
              <a:lnSpc>
                <a:spcPct val="90000"/>
              </a:lnSpc>
            </a:pPr>
            <a:r>
              <a:rPr lang="en-US" sz="2400" dirty="0"/>
              <a:t>Note that the first entry in Row 4, namely 43, is the </a:t>
            </a:r>
            <a:r>
              <a:rPr lang="en-US" sz="2400" i="1" dirty="0"/>
              <a:t>average of all eight numbers in Row 1</a:t>
            </a:r>
            <a:r>
              <a:rPr lang="en-US" sz="2400" dirty="0"/>
              <a:t>!  (HW - check why this is true.)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F99D2E3-A36B-4E5C-A95F-72B368590007}" type="slidenum">
              <a:rPr lang="en-US"/>
              <a:pPr/>
              <a:t>24</a:t>
            </a:fld>
            <a:endParaRPr lang="en-US"/>
          </a:p>
        </p:txBody>
      </p:sp>
      <p:sp>
        <p:nvSpPr>
          <p:cNvPr id="53250" name="Rectangle 2"/>
          <p:cNvSpPr>
            <a:spLocks noGrp="1" noChangeArrowheads="1"/>
          </p:cNvSpPr>
          <p:nvPr>
            <p:ph type="title"/>
          </p:nvPr>
        </p:nvSpPr>
        <p:spPr/>
        <p:txBody>
          <a:bodyPr/>
          <a:lstStyle/>
          <a:p>
            <a:r>
              <a:rPr lang="en-US"/>
              <a:t>References</a:t>
            </a:r>
          </a:p>
        </p:txBody>
      </p:sp>
      <p:sp>
        <p:nvSpPr>
          <p:cNvPr id="53251" name="Rectangle 3"/>
          <p:cNvSpPr>
            <a:spLocks noGrp="1" noChangeArrowheads="1"/>
          </p:cNvSpPr>
          <p:nvPr>
            <p:ph type="body" idx="1"/>
          </p:nvPr>
        </p:nvSpPr>
        <p:spPr/>
        <p:txBody>
          <a:bodyPr/>
          <a:lstStyle/>
          <a:p>
            <a:pPr>
              <a:lnSpc>
                <a:spcPct val="80000"/>
              </a:lnSpc>
            </a:pPr>
            <a:r>
              <a:rPr lang="en-US" sz="1800" dirty="0"/>
              <a:t>The wavelet introduction and FBI example come from the paper “An Introduction to Wavelets” by </a:t>
            </a:r>
            <a:r>
              <a:rPr lang="en-US" sz="1800" dirty="0" err="1"/>
              <a:t>Amara</a:t>
            </a:r>
            <a:r>
              <a:rPr lang="en-US" sz="1800" dirty="0"/>
              <a:t> </a:t>
            </a:r>
            <a:r>
              <a:rPr lang="en-US" sz="1800" dirty="0" err="1"/>
              <a:t>Graps</a:t>
            </a:r>
            <a:r>
              <a:rPr lang="en-US" sz="1800" dirty="0"/>
              <a:t> (</a:t>
            </a:r>
            <a:r>
              <a:rPr lang="en-US" sz="1800" i="1" dirty="0"/>
              <a:t>IEEE Computational Science and Engineering</a:t>
            </a:r>
            <a:r>
              <a:rPr lang="en-US" sz="1800" dirty="0"/>
              <a:t>, Summer 1995, vol. 2, no. 2, </a:t>
            </a:r>
            <a:r>
              <a:rPr lang="en-US" sz="1800" dirty="0" smtClean="0">
                <a:hlinkClick r:id="rId2"/>
              </a:rPr>
              <a:t>http://web.archive.org/web/20121226011210/http://www.amara.com/IEEEwave/IEEEwavelet.html</a:t>
            </a:r>
            <a:r>
              <a:rPr lang="en-US" sz="1800" dirty="0" smtClean="0"/>
              <a:t> and </a:t>
            </a:r>
            <a:r>
              <a:rPr lang="en-US" sz="1800" dirty="0"/>
              <a:t>Chris </a:t>
            </a:r>
            <a:r>
              <a:rPr lang="en-US" sz="1800" dirty="0" err="1"/>
              <a:t>Brislawn’s</a:t>
            </a:r>
            <a:r>
              <a:rPr lang="en-US" sz="1800" dirty="0"/>
              <a:t> </a:t>
            </a:r>
            <a:r>
              <a:rPr lang="en-US" sz="1800" dirty="0" smtClean="0"/>
              <a:t>paper: </a:t>
            </a:r>
            <a:r>
              <a:rPr lang="en-US" sz="1800" dirty="0" smtClean="0">
                <a:hlinkClick r:id="rId3"/>
              </a:rPr>
              <a:t>http</a:t>
            </a:r>
            <a:r>
              <a:rPr lang="en-US" sz="1800" smtClean="0">
                <a:hlinkClick r:id="rId3"/>
              </a:rPr>
              <a:t>://www.ams.org/notices/199511/brislawn.pdf</a:t>
            </a:r>
            <a:r>
              <a:rPr lang="en-US" sz="1800" smtClean="0"/>
              <a:t>.</a:t>
            </a:r>
            <a:endParaRPr lang="en-US" sz="1800" dirty="0"/>
          </a:p>
          <a:p>
            <a:pPr>
              <a:lnSpc>
                <a:spcPct val="80000"/>
              </a:lnSpc>
            </a:pPr>
            <a:r>
              <a:rPr lang="en-US" sz="1800" dirty="0"/>
              <a:t>The examples of data compression and the pictures of Emmy </a:t>
            </a:r>
            <a:r>
              <a:rPr lang="en-US" sz="1800" dirty="0" err="1"/>
              <a:t>Noether</a:t>
            </a:r>
            <a:r>
              <a:rPr lang="en-US" sz="1800" dirty="0"/>
              <a:t> are from the paper “Plotting &amp; Scheming With Wavelets” by </a:t>
            </a:r>
            <a:r>
              <a:rPr lang="en-US" sz="1800" dirty="0" err="1"/>
              <a:t>Colm</a:t>
            </a:r>
            <a:r>
              <a:rPr lang="en-US" sz="1800" dirty="0"/>
              <a:t> </a:t>
            </a:r>
            <a:r>
              <a:rPr lang="en-US" sz="1800" dirty="0" err="1"/>
              <a:t>Mulcahy</a:t>
            </a:r>
            <a:r>
              <a:rPr lang="en-US" sz="1800" dirty="0"/>
              <a:t> (</a:t>
            </a:r>
            <a:r>
              <a:rPr lang="en-US" sz="1800" i="1" dirty="0"/>
              <a:t>Mathematics Magazine</a:t>
            </a:r>
            <a:r>
              <a:rPr lang="en-US" sz="1800" dirty="0"/>
              <a:t>, </a:t>
            </a:r>
            <a:r>
              <a:rPr lang="en-US" sz="1800" dirty="0" err="1"/>
              <a:t>Vol</a:t>
            </a:r>
            <a:r>
              <a:rPr lang="en-US" sz="1800" dirty="0"/>
              <a:t> 69, No 5, December 1996, 323-343, which can be found </a:t>
            </a:r>
            <a:r>
              <a:rPr lang="en-US" sz="1800" dirty="0" smtClean="0"/>
              <a:t>here: </a:t>
            </a:r>
            <a:r>
              <a:rPr lang="en-US" sz="1800" dirty="0" smtClean="0">
                <a:hlinkClick r:id="rId4"/>
              </a:rPr>
              <a:t>http://www5.spelman.edu/~colm/wav.html</a:t>
            </a:r>
            <a:r>
              <a:rPr lang="en-US" sz="1800" dirty="0" smtClean="0"/>
              <a:t>.  </a:t>
            </a:r>
            <a:endParaRPr lang="en-US" sz="1800" dirty="0"/>
          </a:p>
          <a:p>
            <a:pPr>
              <a:lnSpc>
                <a:spcPct val="80000"/>
              </a:lnSpc>
            </a:pPr>
            <a:r>
              <a:rPr lang="en-US" sz="1800" dirty="0"/>
              <a:t>“</a:t>
            </a:r>
            <a:r>
              <a:rPr lang="en-US" sz="1800" dirty="0" err="1"/>
              <a:t>Wavcomp</a:t>
            </a:r>
            <a:r>
              <a:rPr lang="en-US" sz="1800" dirty="0"/>
              <a:t>”, written by </a:t>
            </a:r>
            <a:r>
              <a:rPr lang="en-US" sz="1800" dirty="0" err="1"/>
              <a:t>Mochan</a:t>
            </a:r>
            <a:r>
              <a:rPr lang="en-US" sz="1800" dirty="0"/>
              <a:t> </a:t>
            </a:r>
            <a:r>
              <a:rPr lang="en-US" sz="1800" dirty="0" err="1"/>
              <a:t>Shrestha</a:t>
            </a:r>
            <a:r>
              <a:rPr lang="en-US" sz="1800" dirty="0"/>
              <a:t> a student at Grand Valley State University can be downloaded from:  </a:t>
            </a:r>
            <a:r>
              <a:rPr lang="en-US" sz="1800" dirty="0" smtClean="0">
                <a:hlinkClick r:id="rId5"/>
              </a:rPr>
              <a:t>http://faculty.gvsu.edu/aboufade/web/wavelets/software.htm</a:t>
            </a:r>
            <a:r>
              <a:rPr lang="en-US" sz="1800" dirty="0" smtClean="0"/>
              <a:t>.</a:t>
            </a:r>
            <a:endParaRPr lang="en-US" sz="1800" dirty="0"/>
          </a:p>
          <a:p>
            <a:pPr>
              <a:lnSpc>
                <a:spcPct val="80000"/>
              </a:lnSpc>
            </a:pPr>
            <a:r>
              <a:rPr lang="en-US" sz="1800" dirty="0"/>
              <a:t>The brief introduction to Fourier series is from </a:t>
            </a:r>
            <a:r>
              <a:rPr lang="en-US" sz="1800" i="1" dirty="0"/>
              <a:t>Boundary Value Problems, 5</a:t>
            </a:r>
            <a:r>
              <a:rPr lang="en-US" sz="1800" i="1" baseline="30000" dirty="0"/>
              <a:t>th</a:t>
            </a:r>
            <a:r>
              <a:rPr lang="en-US" sz="1800" i="1" dirty="0"/>
              <a:t> edition</a:t>
            </a:r>
            <a:r>
              <a:rPr lang="en-US" sz="1800" dirty="0"/>
              <a:t>, by David Powers,  2006.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616FEE0A-DBDD-4DEF-B9E3-82ACAFDECF9E}" type="slidenum">
              <a:rPr lang="en-US"/>
              <a:pPr/>
              <a:t>3</a:t>
            </a:fld>
            <a:endParaRPr lang="en-US"/>
          </a:p>
        </p:txBody>
      </p:sp>
      <p:sp>
        <p:nvSpPr>
          <p:cNvPr id="154626" name="Rectangle 2"/>
          <p:cNvSpPr>
            <a:spLocks noGrp="1" noChangeArrowheads="1"/>
          </p:cNvSpPr>
          <p:nvPr>
            <p:ph type="title"/>
          </p:nvPr>
        </p:nvSpPr>
        <p:spPr/>
        <p:txBody>
          <a:bodyPr/>
          <a:lstStyle/>
          <a:p>
            <a:r>
              <a:rPr lang="en-US"/>
              <a:t>Fourier Series</a:t>
            </a:r>
          </a:p>
        </p:txBody>
      </p:sp>
      <p:sp>
        <p:nvSpPr>
          <p:cNvPr id="154627" name="Rectangle 3"/>
          <p:cNvSpPr>
            <a:spLocks noGrp="1" noChangeArrowheads="1"/>
          </p:cNvSpPr>
          <p:nvPr>
            <p:ph type="body" sz="half" idx="1"/>
          </p:nvPr>
        </p:nvSpPr>
        <p:spPr/>
        <p:txBody>
          <a:bodyPr/>
          <a:lstStyle/>
          <a:p>
            <a:pPr>
              <a:lnSpc>
                <a:spcPct val="80000"/>
              </a:lnSpc>
            </a:pPr>
            <a:r>
              <a:rPr lang="en-US" sz="1600" dirty="0"/>
              <a:t>A function f(x) is said to be </a:t>
            </a:r>
            <a:r>
              <a:rPr lang="en-US" sz="1600" i="1" dirty="0"/>
              <a:t>periodic</a:t>
            </a:r>
            <a:r>
              <a:rPr lang="en-US" sz="1600" dirty="0"/>
              <a:t> with </a:t>
            </a:r>
            <a:r>
              <a:rPr lang="en-US" sz="1600" i="1" dirty="0"/>
              <a:t>period</a:t>
            </a:r>
            <a:r>
              <a:rPr lang="en-US" sz="1600" dirty="0"/>
              <a:t> a if f(</a:t>
            </a:r>
            <a:r>
              <a:rPr lang="en-US" sz="1600" dirty="0" err="1"/>
              <a:t>x+a</a:t>
            </a:r>
            <a:r>
              <a:rPr lang="en-US" sz="1600" dirty="0"/>
              <a:t>)=f(x) for all x in the domain of f.</a:t>
            </a:r>
          </a:p>
          <a:p>
            <a:pPr>
              <a:lnSpc>
                <a:spcPct val="80000"/>
              </a:lnSpc>
            </a:pPr>
            <a:r>
              <a:rPr lang="en-US" sz="1600" dirty="0"/>
              <a:t>For a function f with period 2</a:t>
            </a:r>
            <a:r>
              <a:rPr lang="en-US" sz="1600" dirty="0">
                <a:sym typeface="Symbol" pitchFamily="18" charset="2"/>
              </a:rPr>
              <a:t></a:t>
            </a:r>
            <a:r>
              <a:rPr lang="en-US" sz="1600" dirty="0"/>
              <a:t>, the </a:t>
            </a:r>
            <a:r>
              <a:rPr lang="en-US" sz="1600" i="1" dirty="0"/>
              <a:t>Fourier series of f</a:t>
            </a:r>
            <a:r>
              <a:rPr lang="en-US" sz="1600" dirty="0"/>
              <a:t> is a sum of the form:</a:t>
            </a:r>
          </a:p>
          <a:p>
            <a:pPr>
              <a:lnSpc>
                <a:spcPct val="80000"/>
              </a:lnSpc>
            </a:pPr>
            <a:r>
              <a:rPr lang="en-US" sz="1600" dirty="0"/>
              <a:t>a</a:t>
            </a:r>
            <a:r>
              <a:rPr lang="en-US" sz="1600" baseline="-25000" dirty="0"/>
              <a:t>0</a:t>
            </a:r>
            <a:r>
              <a:rPr lang="en-US" sz="1600" dirty="0"/>
              <a:t> + </a:t>
            </a:r>
            <a:r>
              <a:rPr lang="en-US" sz="1600" dirty="0">
                <a:sym typeface="Symbol" pitchFamily="18" charset="2"/>
              </a:rPr>
              <a:t></a:t>
            </a:r>
            <a:r>
              <a:rPr lang="en-US" sz="1600" baseline="-25000" dirty="0">
                <a:sym typeface="Symbol" pitchFamily="18" charset="2"/>
              </a:rPr>
              <a:t>n=</a:t>
            </a:r>
            <a:r>
              <a:rPr lang="en-US" sz="1600" baseline="-25000" dirty="0">
                <a:latin typeface="Arial Black" pitchFamily="34" charset="0"/>
                <a:sym typeface="Symbol" pitchFamily="18" charset="2"/>
              </a:rPr>
              <a:t>1</a:t>
            </a:r>
            <a:r>
              <a:rPr lang="en-US" sz="1600" baseline="30000" dirty="0">
                <a:latin typeface="cmsy10" pitchFamily="34" charset="0"/>
                <a:sym typeface="Symbol" pitchFamily="18" charset="2"/>
              </a:rPr>
              <a:t>1</a:t>
            </a:r>
            <a:r>
              <a:rPr lang="en-US" sz="1600" dirty="0"/>
              <a:t> (a</a:t>
            </a:r>
            <a:r>
              <a:rPr lang="en-US" sz="1600" baseline="-25000" dirty="0">
                <a:latin typeface="Arial Black" pitchFamily="34" charset="0"/>
              </a:rPr>
              <a:t>n</a:t>
            </a:r>
            <a:r>
              <a:rPr lang="en-US" sz="1600" dirty="0"/>
              <a:t> cos </a:t>
            </a:r>
            <a:r>
              <a:rPr lang="en-US" sz="1600" dirty="0" err="1"/>
              <a:t>nx</a:t>
            </a:r>
            <a:r>
              <a:rPr lang="en-US" sz="1600" dirty="0"/>
              <a:t> + </a:t>
            </a:r>
            <a:r>
              <a:rPr lang="en-US" sz="1600" dirty="0" err="1"/>
              <a:t>b</a:t>
            </a:r>
            <a:r>
              <a:rPr lang="en-US" sz="1600" baseline="-25000" dirty="0" err="1">
                <a:latin typeface="Arial Black" pitchFamily="34" charset="0"/>
              </a:rPr>
              <a:t>n</a:t>
            </a:r>
            <a:r>
              <a:rPr lang="en-US" sz="1600" dirty="0"/>
              <a:t> sin </a:t>
            </a:r>
            <a:r>
              <a:rPr lang="en-US" sz="1600" dirty="0" err="1"/>
              <a:t>nx</a:t>
            </a:r>
            <a:r>
              <a:rPr lang="en-US" sz="1600" dirty="0"/>
              <a:t>), where</a:t>
            </a:r>
          </a:p>
          <a:p>
            <a:pPr lvl="1">
              <a:lnSpc>
                <a:spcPct val="80000"/>
              </a:lnSpc>
            </a:pPr>
            <a:r>
              <a:rPr lang="en-US" sz="1300" dirty="0"/>
              <a:t>a</a:t>
            </a:r>
            <a:r>
              <a:rPr lang="en-US" sz="1300" baseline="-25000" dirty="0"/>
              <a:t>0</a:t>
            </a:r>
            <a:r>
              <a:rPr lang="en-US" sz="1300" dirty="0"/>
              <a:t> = 1/(2</a:t>
            </a:r>
            <a:r>
              <a:rPr lang="en-US" sz="1300" dirty="0">
                <a:sym typeface="Symbol" pitchFamily="18" charset="2"/>
              </a:rPr>
              <a:t></a:t>
            </a:r>
            <a:r>
              <a:rPr lang="en-US" sz="1300" dirty="0"/>
              <a:t>) </a:t>
            </a:r>
            <a:r>
              <a:rPr lang="en-US" sz="1300" dirty="0" smtClean="0">
                <a:latin typeface="cmsy10" pitchFamily="34" charset="0"/>
                <a:sym typeface="Mathematica1"/>
              </a:rPr>
              <a:t></a:t>
            </a:r>
            <a:r>
              <a:rPr lang="en-US" sz="1300" baseline="-25000" dirty="0" smtClean="0"/>
              <a:t>-</a:t>
            </a:r>
            <a:r>
              <a:rPr lang="en-US" sz="1300" baseline="-25000" dirty="0">
                <a:sym typeface="Symbol" pitchFamily="18" charset="2"/>
              </a:rPr>
              <a:t></a:t>
            </a:r>
            <a:r>
              <a:rPr lang="en-US" sz="1300" baseline="30000" dirty="0">
                <a:sym typeface="Symbol" pitchFamily="18" charset="2"/>
              </a:rPr>
              <a:t></a:t>
            </a:r>
            <a:r>
              <a:rPr lang="en-US" sz="1300" dirty="0"/>
              <a:t> f(x) dx,</a:t>
            </a:r>
          </a:p>
          <a:p>
            <a:pPr lvl="1">
              <a:lnSpc>
                <a:spcPct val="80000"/>
              </a:lnSpc>
            </a:pPr>
            <a:r>
              <a:rPr lang="en-US" sz="1300" dirty="0"/>
              <a:t>a</a:t>
            </a:r>
            <a:r>
              <a:rPr lang="en-US" sz="1300" baseline="-25000" dirty="0"/>
              <a:t>n</a:t>
            </a:r>
            <a:r>
              <a:rPr lang="en-US" sz="1300" dirty="0"/>
              <a:t> = 1/</a:t>
            </a:r>
            <a:r>
              <a:rPr lang="en-US" sz="1300" dirty="0">
                <a:sym typeface="Symbol" pitchFamily="18" charset="2"/>
              </a:rPr>
              <a:t></a:t>
            </a:r>
            <a:r>
              <a:rPr lang="en-US" sz="1300" dirty="0"/>
              <a:t> </a:t>
            </a:r>
            <a:r>
              <a:rPr lang="en-US" sz="1300" dirty="0">
                <a:latin typeface="cmsy10" pitchFamily="34" charset="0"/>
                <a:sym typeface="Mathematica1"/>
              </a:rPr>
              <a:t> </a:t>
            </a:r>
            <a:r>
              <a:rPr lang="en-US" sz="1300" baseline="-25000" dirty="0" smtClean="0"/>
              <a:t>-</a:t>
            </a:r>
            <a:r>
              <a:rPr lang="en-US" sz="1300" baseline="-25000" dirty="0">
                <a:sym typeface="Symbol" pitchFamily="18" charset="2"/>
              </a:rPr>
              <a:t></a:t>
            </a:r>
            <a:r>
              <a:rPr lang="en-US" sz="1300" baseline="30000" dirty="0">
                <a:sym typeface="Symbol" pitchFamily="18" charset="2"/>
              </a:rPr>
              <a:t></a:t>
            </a:r>
            <a:r>
              <a:rPr lang="en-US" sz="1300" dirty="0"/>
              <a:t> f(x) cos </a:t>
            </a:r>
            <a:r>
              <a:rPr lang="en-US" sz="1300" dirty="0" err="1"/>
              <a:t>nx</a:t>
            </a:r>
            <a:r>
              <a:rPr lang="en-US" sz="1300" dirty="0"/>
              <a:t> dx,</a:t>
            </a:r>
            <a:endParaRPr lang="en-US" sz="1300" dirty="0">
              <a:latin typeface="cmsy10" pitchFamily="34" charset="0"/>
            </a:endParaRPr>
          </a:p>
          <a:p>
            <a:pPr lvl="1">
              <a:lnSpc>
                <a:spcPct val="80000"/>
              </a:lnSpc>
            </a:pPr>
            <a:r>
              <a:rPr lang="en-US" sz="1300" dirty="0" err="1"/>
              <a:t>b</a:t>
            </a:r>
            <a:r>
              <a:rPr lang="en-US" sz="1300" baseline="-25000" dirty="0" err="1"/>
              <a:t>n</a:t>
            </a:r>
            <a:r>
              <a:rPr lang="en-US" sz="1300" dirty="0"/>
              <a:t> = 1/</a:t>
            </a:r>
            <a:r>
              <a:rPr lang="en-US" sz="1300">
                <a:sym typeface="Symbol" pitchFamily="18" charset="2"/>
              </a:rPr>
              <a:t></a:t>
            </a:r>
            <a:r>
              <a:rPr lang="en-US" sz="1300"/>
              <a:t> </a:t>
            </a:r>
            <a:r>
              <a:rPr lang="en-US" sz="1300">
                <a:latin typeface="cmsy10" pitchFamily="34" charset="0"/>
                <a:sym typeface="Mathematica1"/>
              </a:rPr>
              <a:t> </a:t>
            </a:r>
            <a:r>
              <a:rPr lang="en-US" sz="1300" baseline="-25000" smtClean="0"/>
              <a:t>-</a:t>
            </a:r>
            <a:r>
              <a:rPr lang="en-US" sz="1300" baseline="-25000" dirty="0">
                <a:sym typeface="Symbol" pitchFamily="18" charset="2"/>
              </a:rPr>
              <a:t></a:t>
            </a:r>
            <a:r>
              <a:rPr lang="en-US" sz="1300" baseline="30000" dirty="0">
                <a:sym typeface="Symbol" pitchFamily="18" charset="2"/>
              </a:rPr>
              <a:t></a:t>
            </a:r>
            <a:r>
              <a:rPr lang="en-US" sz="1300" dirty="0"/>
              <a:t> f(x) sin </a:t>
            </a:r>
            <a:r>
              <a:rPr lang="en-US" sz="1300" dirty="0" err="1"/>
              <a:t>nx</a:t>
            </a:r>
            <a:r>
              <a:rPr lang="en-US" sz="1300" dirty="0"/>
              <a:t> dx.</a:t>
            </a:r>
          </a:p>
          <a:p>
            <a:pPr>
              <a:lnSpc>
                <a:spcPct val="80000"/>
              </a:lnSpc>
            </a:pPr>
            <a:r>
              <a:rPr lang="en-US" sz="1600" dirty="0"/>
              <a:t>Applications of Fourier series include solving partial differential equations and signal processing.</a:t>
            </a:r>
          </a:p>
          <a:p>
            <a:pPr>
              <a:lnSpc>
                <a:spcPct val="80000"/>
              </a:lnSpc>
            </a:pPr>
            <a:r>
              <a:rPr lang="en-US" sz="1600" dirty="0"/>
              <a:t>Joseph Fourier (1768-1830) used this idea of writing a function as a sum of trigonometric functions in his study of the mathematical theory of heat conduction.</a:t>
            </a:r>
          </a:p>
        </p:txBody>
      </p:sp>
      <p:pic>
        <p:nvPicPr>
          <p:cNvPr id="154633" name="Picture 9" descr="Fourier_2"/>
          <p:cNvPicPr>
            <a:picLocks noChangeAspect="1" noChangeArrowheads="1"/>
          </p:cNvPicPr>
          <p:nvPr/>
        </p:nvPicPr>
        <p:blipFill>
          <a:blip r:embed="rId2" cstate="print"/>
          <a:srcRect/>
          <a:stretch>
            <a:fillRect/>
          </a:stretch>
        </p:blipFill>
        <p:spPr bwMode="auto">
          <a:xfrm>
            <a:off x="5029200" y="1828800"/>
            <a:ext cx="3063875" cy="3886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ED72326A-5A6D-4817-9C01-3F67403E5E6F}" type="slidenum">
              <a:rPr lang="en-US"/>
              <a:pPr/>
              <a:t>4</a:t>
            </a:fld>
            <a:endParaRPr lang="en-US"/>
          </a:p>
        </p:txBody>
      </p:sp>
      <p:sp>
        <p:nvSpPr>
          <p:cNvPr id="159746" name="Rectangle 2"/>
          <p:cNvSpPr>
            <a:spLocks noGrp="1" noChangeArrowheads="1"/>
          </p:cNvSpPr>
          <p:nvPr>
            <p:ph type="title"/>
          </p:nvPr>
        </p:nvSpPr>
        <p:spPr/>
        <p:txBody>
          <a:bodyPr/>
          <a:lstStyle/>
          <a:p>
            <a:r>
              <a:rPr lang="en-US"/>
              <a:t>Fourier Series (cont.)</a:t>
            </a:r>
          </a:p>
        </p:txBody>
      </p:sp>
      <p:sp>
        <p:nvSpPr>
          <p:cNvPr id="159747" name="Rectangle 3"/>
          <p:cNvSpPr>
            <a:spLocks noGrp="1" noChangeArrowheads="1"/>
          </p:cNvSpPr>
          <p:nvPr>
            <p:ph type="body" sz="half" idx="1"/>
          </p:nvPr>
        </p:nvSpPr>
        <p:spPr/>
        <p:txBody>
          <a:bodyPr/>
          <a:lstStyle/>
          <a:p>
            <a:pPr>
              <a:lnSpc>
                <a:spcPct val="80000"/>
              </a:lnSpc>
            </a:pPr>
            <a:r>
              <a:rPr lang="en-US" sz="1800"/>
              <a:t>For functions that are </a:t>
            </a:r>
            <a:r>
              <a:rPr lang="en-US" sz="1800" i="1"/>
              <a:t>piecewise smooth</a:t>
            </a:r>
            <a:r>
              <a:rPr lang="en-US" sz="1800"/>
              <a:t>, i.e. continuous and differentiable, except for a finite number of holes, jumps, or corners on any interval in the domain of f, the Fourier series of f will </a:t>
            </a:r>
            <a:r>
              <a:rPr lang="en-US" sz="1800" i="1"/>
              <a:t>converge</a:t>
            </a:r>
            <a:r>
              <a:rPr lang="en-US" sz="1800"/>
              <a:t> to f.</a:t>
            </a:r>
          </a:p>
          <a:p>
            <a:pPr>
              <a:lnSpc>
                <a:spcPct val="80000"/>
              </a:lnSpc>
            </a:pPr>
            <a:r>
              <a:rPr lang="en-US" sz="1800"/>
              <a:t>For example, to the right is a graph of the step function:</a:t>
            </a:r>
          </a:p>
          <a:p>
            <a:pPr lvl="1">
              <a:lnSpc>
                <a:spcPct val="80000"/>
              </a:lnSpc>
            </a:pPr>
            <a:r>
              <a:rPr lang="en-US" sz="1500"/>
              <a:t>f(x) = 0 for -</a:t>
            </a:r>
            <a:r>
              <a:rPr lang="en-US" sz="1500">
                <a:sym typeface="Symbol" pitchFamily="18" charset="2"/>
              </a:rPr>
              <a:t></a:t>
            </a:r>
            <a:r>
              <a:rPr lang="en-US" sz="1500"/>
              <a:t>&lt;x&lt;0,</a:t>
            </a:r>
          </a:p>
          <a:p>
            <a:pPr lvl="1">
              <a:lnSpc>
                <a:spcPct val="80000"/>
              </a:lnSpc>
            </a:pPr>
            <a:r>
              <a:rPr lang="en-US" sz="1500"/>
              <a:t>f(x) = 1 for 0&lt;x&lt;</a:t>
            </a:r>
            <a:r>
              <a:rPr lang="en-US" sz="1500">
                <a:sym typeface="Symbol" pitchFamily="18" charset="2"/>
              </a:rPr>
              <a:t>.</a:t>
            </a:r>
            <a:endParaRPr lang="en-US" sz="1500"/>
          </a:p>
          <a:p>
            <a:pPr>
              <a:lnSpc>
                <a:spcPct val="80000"/>
              </a:lnSpc>
            </a:pPr>
            <a:r>
              <a:rPr lang="en-US" sz="1800"/>
              <a:t>The first few terms of the step function’s Fourier series are shown to the right.</a:t>
            </a:r>
          </a:p>
        </p:txBody>
      </p:sp>
      <p:pic>
        <p:nvPicPr>
          <p:cNvPr id="159750" name="Picture 6"/>
          <p:cNvPicPr>
            <a:picLocks noChangeAspect="1" noChangeArrowheads="1"/>
          </p:cNvPicPr>
          <p:nvPr/>
        </p:nvPicPr>
        <p:blipFill>
          <a:blip r:embed="rId2" cstate="print"/>
          <a:srcRect/>
          <a:stretch>
            <a:fillRect/>
          </a:stretch>
        </p:blipFill>
        <p:spPr bwMode="auto">
          <a:xfrm>
            <a:off x="5638800" y="2057400"/>
            <a:ext cx="2667000" cy="1639888"/>
          </a:xfrm>
          <a:prstGeom prst="rect">
            <a:avLst/>
          </a:prstGeom>
          <a:noFill/>
          <a:ln w="9525">
            <a:noFill/>
            <a:miter lim="800000"/>
            <a:headEnd/>
            <a:tailEnd/>
          </a:ln>
          <a:effectLst/>
        </p:spPr>
      </p:pic>
      <p:pic>
        <p:nvPicPr>
          <p:cNvPr id="159751" name="Picture 7"/>
          <p:cNvPicPr>
            <a:picLocks noChangeAspect="1" noChangeArrowheads="1"/>
          </p:cNvPicPr>
          <p:nvPr/>
        </p:nvPicPr>
        <p:blipFill>
          <a:blip r:embed="rId3" cstate="print"/>
          <a:srcRect/>
          <a:stretch>
            <a:fillRect/>
          </a:stretch>
        </p:blipFill>
        <p:spPr bwMode="auto">
          <a:xfrm>
            <a:off x="5638800" y="4038600"/>
            <a:ext cx="2667000" cy="16414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90AB8969-5799-4FD7-81AF-4D848B74852B}" type="slidenum">
              <a:rPr lang="en-US"/>
              <a:pPr/>
              <a:t>5</a:t>
            </a:fld>
            <a:endParaRPr lang="en-US"/>
          </a:p>
        </p:txBody>
      </p:sp>
      <p:sp>
        <p:nvSpPr>
          <p:cNvPr id="107522" name="Rectangle 2"/>
          <p:cNvSpPr>
            <a:spLocks noGrp="1" noChangeArrowheads="1"/>
          </p:cNvSpPr>
          <p:nvPr>
            <p:ph type="title"/>
          </p:nvPr>
        </p:nvSpPr>
        <p:spPr/>
        <p:txBody>
          <a:bodyPr/>
          <a:lstStyle/>
          <a:p>
            <a:r>
              <a:rPr lang="en-US"/>
              <a:t>Wavelets</a:t>
            </a:r>
          </a:p>
        </p:txBody>
      </p:sp>
      <p:sp>
        <p:nvSpPr>
          <p:cNvPr id="107523" name="Rectangle 3"/>
          <p:cNvSpPr>
            <a:spLocks noGrp="1" noChangeArrowheads="1"/>
          </p:cNvSpPr>
          <p:nvPr>
            <p:ph type="body" sz="half" idx="1"/>
          </p:nvPr>
        </p:nvSpPr>
        <p:spPr/>
        <p:txBody>
          <a:bodyPr/>
          <a:lstStyle/>
          <a:p>
            <a:pPr>
              <a:lnSpc>
                <a:spcPct val="80000"/>
              </a:lnSpc>
            </a:pPr>
            <a:r>
              <a:rPr lang="en-US" sz="1800"/>
              <a:t>Similar to Fourier series,</a:t>
            </a:r>
            <a:r>
              <a:rPr lang="en-US" sz="1800" i="1"/>
              <a:t> Wavelets</a:t>
            </a:r>
            <a:r>
              <a:rPr lang="en-US" sz="1800"/>
              <a:t> are mathematical functions that are used to represent data or other functions, by analyzing the data according to scale.</a:t>
            </a:r>
          </a:p>
          <a:p>
            <a:pPr>
              <a:lnSpc>
                <a:spcPct val="80000"/>
              </a:lnSpc>
            </a:pPr>
            <a:r>
              <a:rPr lang="en-US" sz="1800"/>
              <a:t>Wavelets were developed independently in the fields of mathematics, quantum physics, electrical engineering, and seismic geology.</a:t>
            </a:r>
          </a:p>
          <a:p>
            <a:pPr>
              <a:lnSpc>
                <a:spcPct val="80000"/>
              </a:lnSpc>
            </a:pPr>
            <a:r>
              <a:rPr lang="en-US" sz="1800"/>
              <a:t>Applications of wavelets include:</a:t>
            </a:r>
          </a:p>
          <a:p>
            <a:pPr lvl="1">
              <a:lnSpc>
                <a:spcPct val="80000"/>
              </a:lnSpc>
            </a:pPr>
            <a:r>
              <a:rPr lang="en-US" sz="1600"/>
              <a:t>Astronomy</a:t>
            </a:r>
          </a:p>
          <a:p>
            <a:pPr lvl="1">
              <a:lnSpc>
                <a:spcPct val="80000"/>
              </a:lnSpc>
            </a:pPr>
            <a:r>
              <a:rPr lang="en-US" sz="1600"/>
              <a:t>Acoustics</a:t>
            </a:r>
          </a:p>
          <a:p>
            <a:pPr lvl="1">
              <a:lnSpc>
                <a:spcPct val="80000"/>
              </a:lnSpc>
            </a:pPr>
            <a:r>
              <a:rPr lang="en-US" sz="1600"/>
              <a:t>Nuclear engineering</a:t>
            </a:r>
          </a:p>
        </p:txBody>
      </p:sp>
      <p:sp>
        <p:nvSpPr>
          <p:cNvPr id="107524" name="Rectangle 4"/>
          <p:cNvSpPr>
            <a:spLocks noGrp="1" noChangeArrowheads="1"/>
          </p:cNvSpPr>
          <p:nvPr>
            <p:ph type="body" sz="half" idx="2"/>
          </p:nvPr>
        </p:nvSpPr>
        <p:spPr/>
        <p:txBody>
          <a:bodyPr/>
          <a:lstStyle/>
          <a:p>
            <a:pPr>
              <a:lnSpc>
                <a:spcPct val="80000"/>
              </a:lnSpc>
            </a:pPr>
            <a:endParaRPr lang="en-US" sz="1900"/>
          </a:p>
          <a:p>
            <a:pPr>
              <a:lnSpc>
                <a:spcPct val="80000"/>
              </a:lnSpc>
            </a:pPr>
            <a:r>
              <a:rPr lang="en-US" sz="1800"/>
              <a:t>More applications of wavelets:</a:t>
            </a:r>
          </a:p>
          <a:p>
            <a:pPr lvl="1">
              <a:lnSpc>
                <a:spcPct val="80000"/>
              </a:lnSpc>
            </a:pPr>
            <a:r>
              <a:rPr lang="en-US" sz="1600"/>
              <a:t>Signal and image processing </a:t>
            </a:r>
          </a:p>
          <a:p>
            <a:pPr lvl="1">
              <a:lnSpc>
                <a:spcPct val="80000"/>
              </a:lnSpc>
            </a:pPr>
            <a:r>
              <a:rPr lang="en-US" sz="1600"/>
              <a:t>Neurophysiology</a:t>
            </a:r>
          </a:p>
          <a:p>
            <a:pPr lvl="1">
              <a:lnSpc>
                <a:spcPct val="80000"/>
              </a:lnSpc>
            </a:pPr>
            <a:r>
              <a:rPr lang="en-US" sz="1600"/>
              <a:t>Music</a:t>
            </a:r>
          </a:p>
          <a:p>
            <a:pPr lvl="1">
              <a:lnSpc>
                <a:spcPct val="80000"/>
              </a:lnSpc>
            </a:pPr>
            <a:r>
              <a:rPr lang="en-US" sz="1600"/>
              <a:t>Magnetic resonance imaging</a:t>
            </a:r>
          </a:p>
          <a:p>
            <a:pPr lvl="1">
              <a:lnSpc>
                <a:spcPct val="80000"/>
              </a:lnSpc>
            </a:pPr>
            <a:r>
              <a:rPr lang="en-US" sz="1600"/>
              <a:t>Speech discrimination</a:t>
            </a:r>
          </a:p>
          <a:p>
            <a:pPr lvl="1">
              <a:lnSpc>
                <a:spcPct val="80000"/>
              </a:lnSpc>
            </a:pPr>
            <a:r>
              <a:rPr lang="en-US" sz="1600"/>
              <a:t>Optics</a:t>
            </a:r>
          </a:p>
          <a:p>
            <a:pPr lvl="1">
              <a:lnSpc>
                <a:spcPct val="80000"/>
              </a:lnSpc>
            </a:pPr>
            <a:r>
              <a:rPr lang="en-US" sz="1600"/>
              <a:t>Earthquake-prediction, </a:t>
            </a:r>
          </a:p>
          <a:p>
            <a:pPr lvl="1">
              <a:lnSpc>
                <a:spcPct val="80000"/>
              </a:lnSpc>
            </a:pPr>
            <a:r>
              <a:rPr lang="en-US" sz="1600"/>
              <a:t>Radar </a:t>
            </a:r>
          </a:p>
          <a:p>
            <a:pPr lvl="1">
              <a:lnSpc>
                <a:spcPct val="80000"/>
              </a:lnSpc>
            </a:pPr>
            <a:r>
              <a:rPr lang="en-US" sz="1600"/>
              <a:t>Human vision</a:t>
            </a:r>
          </a:p>
          <a:p>
            <a:pPr lvl="1">
              <a:lnSpc>
                <a:spcPct val="80000"/>
              </a:lnSpc>
            </a:pPr>
            <a:r>
              <a:rPr lang="en-US" sz="1600"/>
              <a:t>Solving partial differential equations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F6A4A04-2E8B-49A3-AED4-D389F4D6CAEB}" type="slidenum">
              <a:rPr lang="en-US"/>
              <a:pPr/>
              <a:t>6</a:t>
            </a:fld>
            <a:endParaRPr lang="en-US"/>
          </a:p>
        </p:txBody>
      </p:sp>
      <p:sp>
        <p:nvSpPr>
          <p:cNvPr id="108546" name="Rectangle 2"/>
          <p:cNvSpPr>
            <a:spLocks noGrp="1" noChangeArrowheads="1"/>
          </p:cNvSpPr>
          <p:nvPr>
            <p:ph type="title"/>
          </p:nvPr>
        </p:nvSpPr>
        <p:spPr/>
        <p:txBody>
          <a:bodyPr/>
          <a:lstStyle/>
          <a:p>
            <a:r>
              <a:rPr lang="en-US"/>
              <a:t>A Use of Wavelets:  FBI Fingerprint Compression</a:t>
            </a:r>
          </a:p>
        </p:txBody>
      </p:sp>
      <p:sp>
        <p:nvSpPr>
          <p:cNvPr id="108547" name="Rectangle 3"/>
          <p:cNvSpPr>
            <a:spLocks noGrp="1" noChangeArrowheads="1"/>
          </p:cNvSpPr>
          <p:nvPr>
            <p:ph type="body" idx="1"/>
          </p:nvPr>
        </p:nvSpPr>
        <p:spPr/>
        <p:txBody>
          <a:bodyPr/>
          <a:lstStyle/>
          <a:p>
            <a:pPr>
              <a:lnSpc>
                <a:spcPct val="80000"/>
              </a:lnSpc>
            </a:pPr>
            <a:r>
              <a:rPr lang="en-US" sz="2000"/>
              <a:t>Since 1924, the US Federal Bureau of Investigation has collected over 200 million sets of fingerprints.</a:t>
            </a:r>
          </a:p>
          <a:p>
            <a:pPr>
              <a:lnSpc>
                <a:spcPct val="80000"/>
              </a:lnSpc>
            </a:pPr>
            <a:r>
              <a:rPr lang="en-US" sz="2000"/>
              <a:t>Most fingerprint files are inked impressions on paper cards. </a:t>
            </a:r>
          </a:p>
          <a:p>
            <a:pPr>
              <a:lnSpc>
                <a:spcPct val="80000"/>
              </a:lnSpc>
            </a:pPr>
            <a:r>
              <a:rPr lang="en-US" sz="2000"/>
              <a:t>Low-quality faxes of the impressions are sent out to law enforcement agencies. </a:t>
            </a:r>
          </a:p>
          <a:p>
            <a:pPr>
              <a:lnSpc>
                <a:spcPct val="80000"/>
              </a:lnSpc>
            </a:pPr>
            <a:r>
              <a:rPr lang="en-US" sz="2000"/>
              <a:t>Various jurisdictions have been experimenting with digital storage of the prints, causing incompatibilities between data storage formats. </a:t>
            </a:r>
          </a:p>
          <a:p>
            <a:pPr>
              <a:lnSpc>
                <a:spcPct val="80000"/>
              </a:lnSpc>
            </a:pPr>
            <a:r>
              <a:rPr lang="en-US" sz="2000"/>
              <a:t>To address this problem, the FBI's Criminal Justice Information Services Division, along with the National Institute of Standards and Technology (NIST), Los Alamos National Laboratory, commercial vendors, and criminal justice communities have developed standards for fingerprint digitization and compression.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3A678EB0-105B-48EE-BDAB-B1F2072E3534}" type="slidenum">
              <a:rPr lang="en-US"/>
              <a:pPr/>
              <a:t>7</a:t>
            </a:fld>
            <a:endParaRPr lang="en-US"/>
          </a:p>
        </p:txBody>
      </p:sp>
      <p:sp>
        <p:nvSpPr>
          <p:cNvPr id="119810" name="Rectangle 2"/>
          <p:cNvSpPr>
            <a:spLocks noGrp="1" noChangeArrowheads="1"/>
          </p:cNvSpPr>
          <p:nvPr>
            <p:ph type="title"/>
          </p:nvPr>
        </p:nvSpPr>
        <p:spPr/>
        <p:txBody>
          <a:bodyPr/>
          <a:lstStyle/>
          <a:p>
            <a:r>
              <a:rPr lang="en-US"/>
              <a:t>A Use of Wavelets:  FBI Fingerprint Compression (cont.)</a:t>
            </a:r>
          </a:p>
        </p:txBody>
      </p:sp>
      <p:sp>
        <p:nvSpPr>
          <p:cNvPr id="119811" name="Rectangle 3"/>
          <p:cNvSpPr>
            <a:spLocks noGrp="1" noChangeArrowheads="1"/>
          </p:cNvSpPr>
          <p:nvPr>
            <p:ph type="body" sz="half" idx="1"/>
          </p:nvPr>
        </p:nvSpPr>
        <p:spPr/>
        <p:txBody>
          <a:bodyPr/>
          <a:lstStyle/>
          <a:p>
            <a:pPr>
              <a:lnSpc>
                <a:spcPct val="80000"/>
              </a:lnSpc>
            </a:pPr>
            <a:r>
              <a:rPr lang="en-US" sz="1800"/>
              <a:t>Here’s an image of a fingerprint which is made up of an array of size 768 x 768 = 589,824 numbers known as </a:t>
            </a:r>
            <a:r>
              <a:rPr lang="en-US" sz="1800" i="1"/>
              <a:t>pixels</a:t>
            </a:r>
            <a:r>
              <a:rPr lang="en-US" sz="1800"/>
              <a:t>.  </a:t>
            </a:r>
          </a:p>
          <a:p>
            <a:pPr>
              <a:lnSpc>
                <a:spcPct val="80000"/>
              </a:lnSpc>
            </a:pPr>
            <a:r>
              <a:rPr lang="en-US" sz="1800"/>
              <a:t>Each pixel is a number that represents a gray level ranging from black (minimum number) to white (maximum number).  </a:t>
            </a:r>
          </a:p>
          <a:p>
            <a:pPr>
              <a:lnSpc>
                <a:spcPct val="80000"/>
              </a:lnSpc>
            </a:pPr>
            <a:r>
              <a:rPr lang="en-US" sz="1800"/>
              <a:t>This image uses 256 = 2</a:t>
            </a:r>
            <a:r>
              <a:rPr lang="en-US" sz="1800" baseline="30000"/>
              <a:t>8</a:t>
            </a:r>
            <a:r>
              <a:rPr lang="en-US" sz="1800"/>
              <a:t> levels of gray for each pixel.</a:t>
            </a:r>
          </a:p>
          <a:p>
            <a:pPr>
              <a:lnSpc>
                <a:spcPct val="80000"/>
              </a:lnSpc>
            </a:pPr>
            <a:r>
              <a:rPr lang="en-US" sz="1800"/>
              <a:t>Thus, each pixel uses one byte of storage space on a computer and 589,824 bytes (~0.6 MB) are required to store the entire fingerprint.</a:t>
            </a:r>
          </a:p>
          <a:p>
            <a:pPr>
              <a:lnSpc>
                <a:spcPct val="80000"/>
              </a:lnSpc>
            </a:pPr>
            <a:r>
              <a:rPr lang="en-US" sz="1800"/>
              <a:t>A pair of hands would require about 6 MB of storage!</a:t>
            </a:r>
          </a:p>
        </p:txBody>
      </p:sp>
      <p:pic>
        <p:nvPicPr>
          <p:cNvPr id="119817" name="Picture 9" descr="155309"/>
          <p:cNvPicPr>
            <a:picLocks noChangeAspect="1" noChangeArrowheads="1"/>
          </p:cNvPicPr>
          <p:nvPr/>
        </p:nvPicPr>
        <p:blipFill>
          <a:blip r:embed="rId2" cstate="print"/>
          <a:srcRect/>
          <a:stretch>
            <a:fillRect/>
          </a:stretch>
        </p:blipFill>
        <p:spPr bwMode="auto">
          <a:xfrm>
            <a:off x="5257800" y="1981200"/>
            <a:ext cx="3200400" cy="3200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8143B59-2999-4105-8D54-47A40F9DFE50}" type="slidenum">
              <a:rPr lang="en-US"/>
              <a:pPr/>
              <a:t>8</a:t>
            </a:fld>
            <a:endParaRPr lang="en-US"/>
          </a:p>
        </p:txBody>
      </p:sp>
      <p:sp>
        <p:nvSpPr>
          <p:cNvPr id="109570" name="Rectangle 2"/>
          <p:cNvSpPr>
            <a:spLocks noGrp="1" noChangeArrowheads="1"/>
          </p:cNvSpPr>
          <p:nvPr>
            <p:ph type="title"/>
          </p:nvPr>
        </p:nvSpPr>
        <p:spPr/>
        <p:txBody>
          <a:bodyPr/>
          <a:lstStyle/>
          <a:p>
            <a:r>
              <a:rPr lang="en-US"/>
              <a:t>A Use of Wavelets:  FBI Fingerprint Compression (cont.)</a:t>
            </a:r>
          </a:p>
        </p:txBody>
      </p:sp>
      <p:sp>
        <p:nvSpPr>
          <p:cNvPr id="109571" name="Rectangle 3"/>
          <p:cNvSpPr>
            <a:spLocks noGrp="1" noChangeArrowheads="1"/>
          </p:cNvSpPr>
          <p:nvPr>
            <p:ph type="body" idx="1"/>
          </p:nvPr>
        </p:nvSpPr>
        <p:spPr/>
        <p:txBody>
          <a:bodyPr>
            <a:normAutofit lnSpcReduction="10000"/>
          </a:bodyPr>
          <a:lstStyle/>
          <a:p>
            <a:pPr>
              <a:lnSpc>
                <a:spcPct val="90000"/>
              </a:lnSpc>
            </a:pPr>
            <a:r>
              <a:rPr lang="en-US" sz="2300" dirty="0"/>
              <a:t>Since large amounts of data are needed to represent fingerprints in this way, it would be useful to find a way to use less data to describe the fingerprint. </a:t>
            </a:r>
          </a:p>
          <a:p>
            <a:pPr>
              <a:lnSpc>
                <a:spcPct val="90000"/>
              </a:lnSpc>
            </a:pPr>
            <a:r>
              <a:rPr lang="en-US" sz="2300" dirty="0" smtClean="0"/>
              <a:t>In the mid 1990’s, digitizing </a:t>
            </a:r>
            <a:r>
              <a:rPr lang="en-US" sz="2300" dirty="0"/>
              <a:t>the FBI's </a:t>
            </a:r>
            <a:r>
              <a:rPr lang="en-US" sz="2300" dirty="0" smtClean="0"/>
              <a:t>archive would have resulted </a:t>
            </a:r>
            <a:r>
              <a:rPr lang="en-US" sz="2300" dirty="0"/>
              <a:t>in about 2000 terabytes of data! </a:t>
            </a:r>
          </a:p>
          <a:p>
            <a:pPr>
              <a:lnSpc>
                <a:spcPct val="90000"/>
              </a:lnSpc>
            </a:pPr>
            <a:r>
              <a:rPr lang="en-US" sz="2300" dirty="0"/>
              <a:t>Recall that 1 terabyte is 2</a:t>
            </a:r>
            <a:r>
              <a:rPr lang="en-US" sz="2300" baseline="30000" dirty="0"/>
              <a:t>10</a:t>
            </a:r>
            <a:r>
              <a:rPr lang="en-US" sz="2300" dirty="0"/>
              <a:t> = 1024 gigabytes.</a:t>
            </a:r>
          </a:p>
          <a:p>
            <a:pPr>
              <a:lnSpc>
                <a:spcPct val="90000"/>
              </a:lnSpc>
            </a:pPr>
            <a:r>
              <a:rPr lang="en-US" sz="2300" dirty="0"/>
              <a:t>Thus, at a cost of about $900 per gigabyte, the cost of storing these uncompressed images would be about </a:t>
            </a:r>
            <a:r>
              <a:rPr lang="en-US" sz="2300" dirty="0" smtClean="0"/>
              <a:t>200 </a:t>
            </a:r>
            <a:r>
              <a:rPr lang="en-US" sz="2300" i="1" dirty="0" smtClean="0"/>
              <a:t>million dollars</a:t>
            </a:r>
            <a:r>
              <a:rPr lang="en-US" sz="2300" dirty="0" smtClean="0"/>
              <a:t>!</a:t>
            </a:r>
          </a:p>
          <a:p>
            <a:pPr>
              <a:lnSpc>
                <a:spcPct val="90000"/>
              </a:lnSpc>
            </a:pPr>
            <a:r>
              <a:rPr lang="en-US" sz="2300" dirty="0" smtClean="0"/>
              <a:t>Note that this cost estimate is based on data storage capacities and costs in the mid 1990’s – how would this compare to data storage capacities and costs today?</a:t>
            </a:r>
            <a:endParaRPr lang="en-US" sz="23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AE0C14-775C-4085-B8B6-02E18C38C742}" type="slidenum">
              <a:rPr lang="en-US"/>
              <a:pPr/>
              <a:t>9</a:t>
            </a:fld>
            <a:endParaRPr lang="en-US"/>
          </a:p>
        </p:txBody>
      </p:sp>
      <p:sp>
        <p:nvSpPr>
          <p:cNvPr id="110596" name="Rectangle 4"/>
          <p:cNvSpPr>
            <a:spLocks noGrp="1" noChangeArrowheads="1"/>
          </p:cNvSpPr>
          <p:nvPr>
            <p:ph type="title"/>
          </p:nvPr>
        </p:nvSpPr>
        <p:spPr/>
        <p:txBody>
          <a:bodyPr/>
          <a:lstStyle/>
          <a:p>
            <a:r>
              <a:rPr lang="en-US"/>
              <a:t>A Use of Wavelets:  FBI Fingerprint Compression (cont.)</a:t>
            </a:r>
          </a:p>
        </p:txBody>
      </p:sp>
      <p:sp>
        <p:nvSpPr>
          <p:cNvPr id="110597" name="Rectangle 5"/>
          <p:cNvSpPr>
            <a:spLocks noGrp="1" noChangeArrowheads="1"/>
          </p:cNvSpPr>
          <p:nvPr>
            <p:ph type="body" idx="1"/>
          </p:nvPr>
        </p:nvSpPr>
        <p:spPr/>
        <p:txBody>
          <a:bodyPr/>
          <a:lstStyle/>
          <a:p>
            <a:pPr>
              <a:lnSpc>
                <a:spcPct val="90000"/>
              </a:lnSpc>
            </a:pPr>
            <a:r>
              <a:rPr lang="en-US" sz="2400"/>
              <a:t>Clearly, data compression would help with reducing the cost of data storage.</a:t>
            </a:r>
          </a:p>
          <a:p>
            <a:pPr>
              <a:lnSpc>
                <a:spcPct val="90000"/>
              </a:lnSpc>
            </a:pPr>
            <a:r>
              <a:rPr lang="en-US" sz="2400"/>
              <a:t>Common compression standards such as JPEG (Joint Photographic Experts Group) format reduce the amount of data required, but do not provide enough detail upon recovery of the image after compression.  (See the next slide - notice the </a:t>
            </a:r>
            <a:r>
              <a:rPr lang="en-US" sz="2400" i="1"/>
              <a:t>blocking</a:t>
            </a:r>
            <a:r>
              <a:rPr lang="en-US" sz="2400"/>
              <a:t> that occurs in the recovered image.)</a:t>
            </a:r>
          </a:p>
          <a:p>
            <a:pPr>
              <a:lnSpc>
                <a:spcPct val="90000"/>
              </a:lnSpc>
            </a:pPr>
            <a:r>
              <a:rPr lang="en-US" sz="2400"/>
              <a:t>One way to compress data and be able to recover sufficient detail to be useful is via wavelets.  (See the slide after the next slide.)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AULTFONTSIZE" val="10"/>
  <p:tag name="DEFAULTWIDTH" val="348"/>
  <p:tag name="DEFAULTHEIGHT" val="322"/>
</p:tagLst>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1598</TotalTime>
  <Words>1844</Words>
  <Application>Microsoft Office PowerPoint</Application>
  <PresentationFormat>On-screen Show (4:3)</PresentationFormat>
  <Paragraphs>173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Studio</vt:lpstr>
      <vt:lpstr>The Mathematics of Star Trek Workshop</vt:lpstr>
      <vt:lpstr>Topics</vt:lpstr>
      <vt:lpstr>Fourier Series</vt:lpstr>
      <vt:lpstr>Fourier Series (cont.)</vt:lpstr>
      <vt:lpstr>Wavelets</vt:lpstr>
      <vt:lpstr>A Use of Wavelets:  FBI Fingerprint Compression</vt:lpstr>
      <vt:lpstr>A Use of Wavelets:  FBI Fingerprint Compression (cont.)</vt:lpstr>
      <vt:lpstr>A Use of Wavelets:  FBI Fingerprint Compression (cont.)</vt:lpstr>
      <vt:lpstr>A Use of Wavelets:  FBI Fingerprint Compression (cont.)</vt:lpstr>
      <vt:lpstr>A Use of Wavelets:  FBI Fingerprint Compression (cont.)</vt:lpstr>
      <vt:lpstr>A Use of Wavelets:  FBI Fingerprint Compression (cont.)</vt:lpstr>
      <vt:lpstr>A Wavelet-Based Data Compression Scheme</vt:lpstr>
      <vt:lpstr>A Wavelet-Based Data Compression Scheme (cont.)</vt:lpstr>
      <vt:lpstr>A Wavelet-Based Data Compression Scheme (cont.)</vt:lpstr>
      <vt:lpstr>A Wavelet-Based Data Compression Scheme (cont.)</vt:lpstr>
      <vt:lpstr>A Wavelet-Based Data Compression Scheme (cont.)</vt:lpstr>
      <vt:lpstr>Compressing an Image!</vt:lpstr>
      <vt:lpstr>An Image Compression Example (cont.)</vt:lpstr>
      <vt:lpstr>Averaging and Differencing</vt:lpstr>
      <vt:lpstr>Averaging and Differencing (cont.)</vt:lpstr>
      <vt:lpstr>Averaging and Differencing (cont.)</vt:lpstr>
      <vt:lpstr>Averaging and Differencing (cont.)</vt:lpstr>
      <vt:lpstr>Averaging and Differencing (cont.)</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Mathematics of Star Trek</dc:title>
  <dc:creator>User 1</dc:creator>
  <cp:lastModifiedBy>User 1</cp:lastModifiedBy>
  <cp:revision>397</cp:revision>
  <dcterms:created xsi:type="dcterms:W3CDTF">2006-01-10T16:25:13Z</dcterms:created>
  <dcterms:modified xsi:type="dcterms:W3CDTF">2017-03-26T02:35:26Z</dcterms:modified>
</cp:coreProperties>
</file>