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5"/>
  </p:notesMasterIdLst>
  <p:sldIdLst>
    <p:sldId id="256" r:id="rId2"/>
    <p:sldId id="257" r:id="rId3"/>
    <p:sldId id="291" r:id="rId4"/>
    <p:sldId id="292" r:id="rId5"/>
    <p:sldId id="293" r:id="rId6"/>
    <p:sldId id="294" r:id="rId7"/>
    <p:sldId id="295" r:id="rId8"/>
    <p:sldId id="298" r:id="rId9"/>
    <p:sldId id="296" r:id="rId10"/>
    <p:sldId id="297" r:id="rId11"/>
    <p:sldId id="300" r:id="rId12"/>
    <p:sldId id="301" r:id="rId13"/>
    <p:sldId id="302" r:id="rId14"/>
    <p:sldId id="303" r:id="rId15"/>
    <p:sldId id="304" r:id="rId16"/>
    <p:sldId id="306" r:id="rId17"/>
    <p:sldId id="305" r:id="rId18"/>
    <p:sldId id="307" r:id="rId19"/>
    <p:sldId id="308" r:id="rId20"/>
    <p:sldId id="309" r:id="rId21"/>
    <p:sldId id="323" r:id="rId22"/>
    <p:sldId id="310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290" r:id="rId3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5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4805BA7-03E9-43EF-857B-5A82C929F8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71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2E2F175B-0DC6-409F-819C-B0F7888F24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7E4B9-9EDB-4501-A2A5-53D3D7AE2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7D163-1399-4407-BC6F-DBC27AB90A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76962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4000500"/>
            <a:ext cx="76962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1D5FE2F0-F0EA-4057-9804-7C8F804EC2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C143F-BA09-49B1-831A-5588503091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7036B-940E-4234-A28F-8E5520DCA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7F4F7-045F-4161-8B30-42EC5AF7DE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39F31-5542-4A30-A551-F088C7F679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52856-48FD-4743-8971-F793C83014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07497-88DA-41A8-B186-32696707B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A90EA-D685-4E46-9C03-16545DBFFC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EF821-A964-4066-B886-949C85A72F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18A11C37-01A1-4946-8EC1-E3961C529F9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morsecode.scphillips.com/jtranslator.html" TargetMode="Externa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memory-alpha.org/en/wiki/Transporter" TargetMode="External"/><Relationship Id="rId2" Type="http://schemas.openxmlformats.org/officeDocument/2006/relationships/hyperlink" Target="http://www-groups.dcs.st-and.ac.uk/~history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Venn_diagra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emory-alpha.org/en/wiki/Image:Galaxy_class_transporter_pad.jpg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Mathematics of Star </a:t>
            </a:r>
            <a:r>
              <a:rPr lang="en-US" dirty="0" smtClean="0"/>
              <a:t>Trek Workshop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Lecture </a:t>
            </a:r>
            <a:r>
              <a:rPr lang="en-US" smtClean="0"/>
              <a:t>2: </a:t>
            </a:r>
            <a:r>
              <a:rPr lang="en-US"/>
              <a:t>Data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394EC-1DE7-4022-BC67-3B1066C048E9}" type="slidenum">
              <a:rPr lang="en-US"/>
              <a:pPr/>
              <a:t>10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 (cont.)</a:t>
            </a:r>
          </a:p>
        </p:txBody>
      </p:sp>
      <p:sp>
        <p:nvSpPr>
          <p:cNvPr id="71694" name="Rectangle 1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700"/>
              <a:t>Suppose we wish to send the message:  1001.</a:t>
            </a:r>
          </a:p>
          <a:p>
            <a:r>
              <a:rPr lang="en-US" sz="2700"/>
              <a:t>Using the Venn diagram at the right, we can append three bits to our message to help catch errors in transmission! </a:t>
            </a:r>
          </a:p>
        </p:txBody>
      </p:sp>
      <p:sp>
        <p:nvSpPr>
          <p:cNvPr id="71684" name="Oval 4"/>
          <p:cNvSpPr>
            <a:spLocks noChangeArrowheads="1"/>
          </p:cNvSpPr>
          <p:nvPr/>
        </p:nvSpPr>
        <p:spPr bwMode="auto">
          <a:xfrm>
            <a:off x="4953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5" name="Oval 5"/>
          <p:cNvSpPr>
            <a:spLocks noChangeArrowheads="1"/>
          </p:cNvSpPr>
          <p:nvPr/>
        </p:nvSpPr>
        <p:spPr bwMode="auto">
          <a:xfrm>
            <a:off x="6096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Oval 6"/>
          <p:cNvSpPr>
            <a:spLocks noChangeArrowheads="1"/>
          </p:cNvSpPr>
          <p:nvPr/>
        </p:nvSpPr>
        <p:spPr bwMode="auto">
          <a:xfrm>
            <a:off x="5486400" y="28956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5394325" y="2627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6537325" y="23987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6537325" y="3313113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III</a:t>
            </a:r>
            <a:endParaRPr lang="en-US" dirty="0"/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5791200" y="3657600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7146925" y="369411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IV</a:t>
            </a:r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7451725" y="255111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VI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6384925" y="43799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VII</a:t>
            </a:r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5013325" y="1865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7908925" y="1865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6537325" y="5294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9EFDF-00FB-429F-9AF7-E031A19335B2}" type="slidenum">
              <a:rPr lang="en-US"/>
              <a:pPr/>
              <a:t>11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 (cont.)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/>
              <a:t>The message bits  1001 are placed in regions I, II, III, and IV, respectively.</a:t>
            </a:r>
          </a:p>
          <a:p>
            <a:pPr>
              <a:lnSpc>
                <a:spcPct val="90000"/>
              </a:lnSpc>
            </a:pPr>
            <a:r>
              <a:rPr lang="en-US" sz="2700"/>
              <a:t>For regions V, VI, and VII, choose either a 0 or a 1 to make the total number of 1’s in a circle </a:t>
            </a:r>
            <a:r>
              <a:rPr lang="en-US" sz="2700" i="1"/>
              <a:t>even</a:t>
            </a:r>
            <a:r>
              <a:rPr lang="en-US" sz="2700"/>
              <a:t>! </a:t>
            </a:r>
          </a:p>
        </p:txBody>
      </p:sp>
      <p:sp>
        <p:nvSpPr>
          <p:cNvPr id="77828" name="Oval 4"/>
          <p:cNvSpPr>
            <a:spLocks noChangeArrowheads="1"/>
          </p:cNvSpPr>
          <p:nvPr/>
        </p:nvSpPr>
        <p:spPr bwMode="auto">
          <a:xfrm>
            <a:off x="4953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6096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30" name="Oval 6"/>
          <p:cNvSpPr>
            <a:spLocks noChangeArrowheads="1"/>
          </p:cNvSpPr>
          <p:nvPr/>
        </p:nvSpPr>
        <p:spPr bwMode="auto">
          <a:xfrm>
            <a:off x="5486400" y="28956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5394325" y="2627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65373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6537325" y="3313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5791200" y="365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7146925" y="3694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7451725" y="255111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VI</a:t>
            </a:r>
          </a:p>
        </p:txBody>
      </p: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6384925" y="43799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VII</a:t>
            </a:r>
          </a:p>
        </p:txBody>
      </p:sp>
      <p:sp>
        <p:nvSpPr>
          <p:cNvPr id="77838" name="Text Box 14"/>
          <p:cNvSpPr txBox="1">
            <a:spLocks noChangeArrowheads="1"/>
          </p:cNvSpPr>
          <p:nvPr/>
        </p:nvSpPr>
        <p:spPr bwMode="auto">
          <a:xfrm>
            <a:off x="5013325" y="1865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7908925" y="1865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7840" name="Text Box 16"/>
          <p:cNvSpPr txBox="1">
            <a:spLocks noChangeArrowheads="1"/>
          </p:cNvSpPr>
          <p:nvPr/>
        </p:nvSpPr>
        <p:spPr bwMode="auto">
          <a:xfrm>
            <a:off x="6537325" y="5294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B1D67-8785-405B-B841-B020DCC132C9}" type="slidenum">
              <a:rPr lang="en-US"/>
              <a:pPr/>
              <a:t>12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 (cont.)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700" dirty="0"/>
              <a:t>Thus, we place a 1 in region V, a 0 in region VI, and a 1 in region VII.</a:t>
            </a:r>
          </a:p>
          <a:p>
            <a:r>
              <a:rPr lang="en-US" sz="2700" smtClean="0"/>
              <a:t>The </a:t>
            </a:r>
            <a:r>
              <a:rPr lang="en-US" sz="2700" dirty="0"/>
              <a:t>message 1001 is encoded as 1001101.</a:t>
            </a: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4953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Oval 5"/>
          <p:cNvSpPr>
            <a:spLocks noChangeArrowheads="1"/>
          </p:cNvSpPr>
          <p:nvPr/>
        </p:nvSpPr>
        <p:spPr bwMode="auto">
          <a:xfrm>
            <a:off x="6096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Oval 6"/>
          <p:cNvSpPr>
            <a:spLocks noChangeArrowheads="1"/>
          </p:cNvSpPr>
          <p:nvPr/>
        </p:nvSpPr>
        <p:spPr bwMode="auto">
          <a:xfrm>
            <a:off x="5486400" y="28956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5394325" y="2627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65373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6537325" y="3313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5791200" y="365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7146925" y="3694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7451725" y="2551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6384925" y="4379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5013325" y="1865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7908925" y="1865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6537325" y="5294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55584-7D5B-41F8-8C4C-2FFAAE74661A}" type="slidenum">
              <a:rPr lang="en-US"/>
              <a:pPr/>
              <a:t>13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 (cont.)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Suppose the message 1001101 is received as 0001101, so there is an error in the first bit.</a:t>
            </a:r>
          </a:p>
          <a:p>
            <a:pPr>
              <a:lnSpc>
                <a:spcPct val="80000"/>
              </a:lnSpc>
            </a:pPr>
            <a:r>
              <a:rPr lang="en-US" sz="1600"/>
              <a:t>To check for (and correct) this error, we use the Venn diagram!</a:t>
            </a:r>
          </a:p>
          <a:p>
            <a:pPr>
              <a:lnSpc>
                <a:spcPct val="80000"/>
              </a:lnSpc>
            </a:pPr>
            <a:r>
              <a:rPr lang="en-US" sz="1600"/>
              <a:t>Put the bits of the message 0001101 into regions I - VII in order.</a:t>
            </a:r>
          </a:p>
          <a:p>
            <a:pPr>
              <a:lnSpc>
                <a:spcPct val="80000"/>
              </a:lnSpc>
            </a:pPr>
            <a:r>
              <a:rPr lang="en-US" sz="1600"/>
              <a:t>Notice that in circle A there is an odd number of 1’s.  (We say that the </a:t>
            </a:r>
            <a:r>
              <a:rPr lang="en-US" sz="1600" i="1"/>
              <a:t>parity</a:t>
            </a:r>
            <a:r>
              <a:rPr lang="en-US" sz="1600"/>
              <a:t> of circle A is odd.)</a:t>
            </a:r>
          </a:p>
          <a:p>
            <a:pPr>
              <a:lnSpc>
                <a:spcPct val="80000"/>
              </a:lnSpc>
            </a:pPr>
            <a:r>
              <a:rPr lang="en-US" sz="1600"/>
              <a:t>The same is true for circle B.</a:t>
            </a:r>
          </a:p>
          <a:p>
            <a:pPr>
              <a:lnSpc>
                <a:spcPct val="80000"/>
              </a:lnSpc>
            </a:pPr>
            <a:r>
              <a:rPr lang="en-US" sz="1600"/>
              <a:t>This means that there has been an error in transmission, since we sent a message for which each circle had even parity!</a:t>
            </a:r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4953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7" name="Oval 5"/>
          <p:cNvSpPr>
            <a:spLocks noChangeArrowheads="1"/>
          </p:cNvSpPr>
          <p:nvPr/>
        </p:nvSpPr>
        <p:spPr bwMode="auto">
          <a:xfrm>
            <a:off x="6096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5486400" y="28956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5394325" y="2627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65373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6537325" y="3313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5791200" y="365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7146925" y="3694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7451725" y="2551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6384925" y="4379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5013325" y="1865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7908925" y="1865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6537325" y="5294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A3DC-8375-4884-B15A-CA973E68CF5D}" type="slidenum">
              <a:rPr lang="en-US"/>
              <a:pPr/>
              <a:t>14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 (cont.)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To correct the error, we need to make the parity of all three circles even.</a:t>
            </a:r>
          </a:p>
          <a:p>
            <a:pPr>
              <a:lnSpc>
                <a:spcPct val="80000"/>
              </a:lnSpc>
            </a:pPr>
            <a:r>
              <a:rPr lang="en-US" sz="2000"/>
              <a:t>Since circle C has an even number of 1’s, we leave it alone.</a:t>
            </a:r>
          </a:p>
          <a:p>
            <a:pPr>
              <a:lnSpc>
                <a:spcPct val="80000"/>
              </a:lnSpc>
            </a:pPr>
            <a:r>
              <a:rPr lang="en-US" sz="2000"/>
              <a:t>It follows that the error is located in the portion of the diagram outside of circle C, i.e. in region V, I, or VI.</a:t>
            </a:r>
          </a:p>
          <a:p>
            <a:pPr>
              <a:lnSpc>
                <a:spcPct val="80000"/>
              </a:lnSpc>
            </a:pPr>
            <a:r>
              <a:rPr lang="en-US" sz="2000"/>
              <a:t>Switching a 1 to a 0 or vice-versa, one region at a time, we find that the error is in region I!</a:t>
            </a:r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4953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Oval 5"/>
          <p:cNvSpPr>
            <a:spLocks noChangeArrowheads="1"/>
          </p:cNvSpPr>
          <p:nvPr/>
        </p:nvSpPr>
        <p:spPr bwMode="auto">
          <a:xfrm>
            <a:off x="6096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Oval 6"/>
          <p:cNvSpPr>
            <a:spLocks noChangeArrowheads="1"/>
          </p:cNvSpPr>
          <p:nvPr/>
        </p:nvSpPr>
        <p:spPr bwMode="auto">
          <a:xfrm>
            <a:off x="5486400" y="28956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5394325" y="2627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65373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6537325" y="3313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5791200" y="365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7146925" y="3694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7451725" y="2551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6384925" y="4379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5013325" y="1865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7908925" y="1865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6537325" y="5294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2FD83-30D8-479F-B652-CB6CC0B56D23}" type="slidenum">
              <a:rPr lang="en-US"/>
              <a:pPr/>
              <a:t>15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 (cont.)</a:t>
            </a:r>
          </a:p>
        </p:txBody>
      </p:sp>
      <p:sp>
        <p:nvSpPr>
          <p:cNvPr id="81937" name="Oval 17"/>
          <p:cNvSpPr>
            <a:spLocks noChangeArrowheads="1"/>
          </p:cNvSpPr>
          <p:nvPr/>
        </p:nvSpPr>
        <p:spPr bwMode="auto">
          <a:xfrm>
            <a:off x="381000" y="21336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38" name="Oval 18"/>
          <p:cNvSpPr>
            <a:spLocks noChangeArrowheads="1"/>
          </p:cNvSpPr>
          <p:nvPr/>
        </p:nvSpPr>
        <p:spPr bwMode="auto">
          <a:xfrm>
            <a:off x="1524000" y="21336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39" name="Oval 19"/>
          <p:cNvSpPr>
            <a:spLocks noChangeArrowheads="1"/>
          </p:cNvSpPr>
          <p:nvPr/>
        </p:nvSpPr>
        <p:spPr bwMode="auto">
          <a:xfrm>
            <a:off x="914400" y="29718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1981200" y="3276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1676400" y="3962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1945" name="Text Box 25"/>
          <p:cNvSpPr txBox="1">
            <a:spLocks noChangeArrowheads="1"/>
          </p:cNvSpPr>
          <p:nvPr/>
        </p:nvSpPr>
        <p:spPr bwMode="auto">
          <a:xfrm>
            <a:off x="2362200" y="2590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47" name="Text Box 27"/>
          <p:cNvSpPr txBox="1">
            <a:spLocks noChangeArrowheads="1"/>
          </p:cNvSpPr>
          <p:nvPr/>
        </p:nvSpPr>
        <p:spPr bwMode="auto">
          <a:xfrm>
            <a:off x="381000" y="20574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81949" name="Text Box 29"/>
          <p:cNvSpPr txBox="1">
            <a:spLocks noChangeArrowheads="1"/>
          </p:cNvSpPr>
          <p:nvPr/>
        </p:nvSpPr>
        <p:spPr bwMode="auto">
          <a:xfrm>
            <a:off x="1676400" y="47244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81950" name="Text Box 30"/>
          <p:cNvSpPr txBox="1">
            <a:spLocks noChangeArrowheads="1"/>
          </p:cNvSpPr>
          <p:nvPr/>
        </p:nvSpPr>
        <p:spPr bwMode="auto">
          <a:xfrm>
            <a:off x="2743200" y="19812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81951" name="Text Box 31"/>
          <p:cNvSpPr txBox="1">
            <a:spLocks noChangeArrowheads="1"/>
          </p:cNvSpPr>
          <p:nvPr/>
        </p:nvSpPr>
        <p:spPr bwMode="auto">
          <a:xfrm>
            <a:off x="822325" y="2551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81952" name="Text Box 32"/>
          <p:cNvSpPr txBox="1">
            <a:spLocks noChangeArrowheads="1"/>
          </p:cNvSpPr>
          <p:nvPr/>
        </p:nvSpPr>
        <p:spPr bwMode="auto">
          <a:xfrm>
            <a:off x="1584325" y="2551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53" name="Text Box 33"/>
          <p:cNvSpPr txBox="1">
            <a:spLocks noChangeArrowheads="1"/>
          </p:cNvSpPr>
          <p:nvPr/>
        </p:nvSpPr>
        <p:spPr bwMode="auto">
          <a:xfrm>
            <a:off x="1203325" y="3236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54" name="Text Box 34"/>
          <p:cNvSpPr txBox="1">
            <a:spLocks noChangeArrowheads="1"/>
          </p:cNvSpPr>
          <p:nvPr/>
        </p:nvSpPr>
        <p:spPr bwMode="auto">
          <a:xfrm>
            <a:off x="1660525" y="3084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55" name="Oval 35"/>
          <p:cNvSpPr>
            <a:spLocks noChangeArrowheads="1"/>
          </p:cNvSpPr>
          <p:nvPr/>
        </p:nvSpPr>
        <p:spPr bwMode="auto">
          <a:xfrm>
            <a:off x="6019800" y="19812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6" name="Oval 36"/>
          <p:cNvSpPr>
            <a:spLocks noChangeArrowheads="1"/>
          </p:cNvSpPr>
          <p:nvPr/>
        </p:nvSpPr>
        <p:spPr bwMode="auto">
          <a:xfrm>
            <a:off x="7162800" y="19812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7" name="Oval 37"/>
          <p:cNvSpPr>
            <a:spLocks noChangeArrowheads="1"/>
          </p:cNvSpPr>
          <p:nvPr/>
        </p:nvSpPr>
        <p:spPr bwMode="auto">
          <a:xfrm>
            <a:off x="6553200" y="28194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8" name="Text Box 38"/>
          <p:cNvSpPr txBox="1">
            <a:spLocks noChangeArrowheads="1"/>
          </p:cNvSpPr>
          <p:nvPr/>
        </p:nvSpPr>
        <p:spPr bwMode="auto">
          <a:xfrm>
            <a:off x="7620000" y="3124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1959" name="Text Box 39"/>
          <p:cNvSpPr txBox="1">
            <a:spLocks noChangeArrowheads="1"/>
          </p:cNvSpPr>
          <p:nvPr/>
        </p:nvSpPr>
        <p:spPr bwMode="auto">
          <a:xfrm>
            <a:off x="7315200" y="3810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1960" name="Text Box 40"/>
          <p:cNvSpPr txBox="1">
            <a:spLocks noChangeArrowheads="1"/>
          </p:cNvSpPr>
          <p:nvPr/>
        </p:nvSpPr>
        <p:spPr bwMode="auto">
          <a:xfrm>
            <a:off x="8001000" y="2438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81961" name="Text Box 41"/>
          <p:cNvSpPr txBox="1">
            <a:spLocks noChangeArrowheads="1"/>
          </p:cNvSpPr>
          <p:nvPr/>
        </p:nvSpPr>
        <p:spPr bwMode="auto">
          <a:xfrm>
            <a:off x="6019800" y="1905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81962" name="Text Box 42"/>
          <p:cNvSpPr txBox="1">
            <a:spLocks noChangeArrowheads="1"/>
          </p:cNvSpPr>
          <p:nvPr/>
        </p:nvSpPr>
        <p:spPr bwMode="auto">
          <a:xfrm>
            <a:off x="7315200" y="4572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81963" name="Text Box 43"/>
          <p:cNvSpPr txBox="1">
            <a:spLocks noChangeArrowheads="1"/>
          </p:cNvSpPr>
          <p:nvPr/>
        </p:nvSpPr>
        <p:spPr bwMode="auto">
          <a:xfrm>
            <a:off x="8382000" y="18288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81964" name="Text Box 44"/>
          <p:cNvSpPr txBox="1">
            <a:spLocks noChangeArrowheads="1"/>
          </p:cNvSpPr>
          <p:nvPr/>
        </p:nvSpPr>
        <p:spPr bwMode="auto">
          <a:xfrm>
            <a:off x="64611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72231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66" name="Text Box 46"/>
          <p:cNvSpPr txBox="1">
            <a:spLocks noChangeArrowheads="1"/>
          </p:cNvSpPr>
          <p:nvPr/>
        </p:nvSpPr>
        <p:spPr bwMode="auto">
          <a:xfrm>
            <a:off x="6842125" y="3084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67" name="Text Box 47"/>
          <p:cNvSpPr txBox="1">
            <a:spLocks noChangeArrowheads="1"/>
          </p:cNvSpPr>
          <p:nvPr/>
        </p:nvSpPr>
        <p:spPr bwMode="auto">
          <a:xfrm>
            <a:off x="7299325" y="2932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68" name="Oval 48"/>
          <p:cNvSpPr>
            <a:spLocks noChangeArrowheads="1"/>
          </p:cNvSpPr>
          <p:nvPr/>
        </p:nvSpPr>
        <p:spPr bwMode="auto">
          <a:xfrm>
            <a:off x="3276600" y="31242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69" name="Oval 49"/>
          <p:cNvSpPr>
            <a:spLocks noChangeArrowheads="1"/>
          </p:cNvSpPr>
          <p:nvPr/>
        </p:nvSpPr>
        <p:spPr bwMode="auto">
          <a:xfrm>
            <a:off x="4419600" y="31242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0" name="Oval 50"/>
          <p:cNvSpPr>
            <a:spLocks noChangeArrowheads="1"/>
          </p:cNvSpPr>
          <p:nvPr/>
        </p:nvSpPr>
        <p:spPr bwMode="auto">
          <a:xfrm>
            <a:off x="3810000" y="39624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1" name="Text Box 51"/>
          <p:cNvSpPr txBox="1">
            <a:spLocks noChangeArrowheads="1"/>
          </p:cNvSpPr>
          <p:nvPr/>
        </p:nvSpPr>
        <p:spPr bwMode="auto">
          <a:xfrm>
            <a:off x="4876800" y="4267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1972" name="Text Box 52"/>
          <p:cNvSpPr txBox="1">
            <a:spLocks noChangeArrowheads="1"/>
          </p:cNvSpPr>
          <p:nvPr/>
        </p:nvSpPr>
        <p:spPr bwMode="auto">
          <a:xfrm>
            <a:off x="4572000" y="4953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1973" name="Text Box 53"/>
          <p:cNvSpPr txBox="1">
            <a:spLocks noChangeArrowheads="1"/>
          </p:cNvSpPr>
          <p:nvPr/>
        </p:nvSpPr>
        <p:spPr bwMode="auto">
          <a:xfrm>
            <a:off x="5257800" y="3581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74" name="Text Box 54"/>
          <p:cNvSpPr txBox="1">
            <a:spLocks noChangeArrowheads="1"/>
          </p:cNvSpPr>
          <p:nvPr/>
        </p:nvSpPr>
        <p:spPr bwMode="auto">
          <a:xfrm>
            <a:off x="3276600" y="3048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81975" name="Text Box 55"/>
          <p:cNvSpPr txBox="1">
            <a:spLocks noChangeArrowheads="1"/>
          </p:cNvSpPr>
          <p:nvPr/>
        </p:nvSpPr>
        <p:spPr bwMode="auto">
          <a:xfrm>
            <a:off x="4572000" y="5715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81976" name="Text Box 56"/>
          <p:cNvSpPr txBox="1">
            <a:spLocks noChangeArrowheads="1"/>
          </p:cNvSpPr>
          <p:nvPr/>
        </p:nvSpPr>
        <p:spPr bwMode="auto">
          <a:xfrm>
            <a:off x="5638800" y="29718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81977" name="Text Box 57"/>
          <p:cNvSpPr txBox="1">
            <a:spLocks noChangeArrowheads="1"/>
          </p:cNvSpPr>
          <p:nvPr/>
        </p:nvSpPr>
        <p:spPr bwMode="auto">
          <a:xfrm>
            <a:off x="37179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1978" name="Text Box 58"/>
          <p:cNvSpPr txBox="1">
            <a:spLocks noChangeArrowheads="1"/>
          </p:cNvSpPr>
          <p:nvPr/>
        </p:nvSpPr>
        <p:spPr bwMode="auto">
          <a:xfrm>
            <a:off x="4479925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81979" name="Text Box 59"/>
          <p:cNvSpPr txBox="1">
            <a:spLocks noChangeArrowheads="1"/>
          </p:cNvSpPr>
          <p:nvPr/>
        </p:nvSpPr>
        <p:spPr bwMode="auto">
          <a:xfrm>
            <a:off x="4098925" y="4227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80" name="Text Box 60"/>
          <p:cNvSpPr txBox="1">
            <a:spLocks noChangeArrowheads="1"/>
          </p:cNvSpPr>
          <p:nvPr/>
        </p:nvSpPr>
        <p:spPr bwMode="auto">
          <a:xfrm>
            <a:off x="4556125" y="4075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981" name="Text Box 61"/>
          <p:cNvSpPr txBox="1">
            <a:spLocks noChangeArrowheads="1"/>
          </p:cNvSpPr>
          <p:nvPr/>
        </p:nvSpPr>
        <p:spPr bwMode="auto">
          <a:xfrm>
            <a:off x="746125" y="5294313"/>
            <a:ext cx="1949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 has even parity</a:t>
            </a:r>
          </a:p>
          <a:p>
            <a:r>
              <a:rPr lang="en-US"/>
              <a:t>B has odd parity</a:t>
            </a:r>
          </a:p>
        </p:txBody>
      </p:sp>
      <p:sp>
        <p:nvSpPr>
          <p:cNvPr id="81982" name="Text Box 62"/>
          <p:cNvSpPr txBox="1">
            <a:spLocks noChangeArrowheads="1"/>
          </p:cNvSpPr>
          <p:nvPr/>
        </p:nvSpPr>
        <p:spPr bwMode="auto">
          <a:xfrm>
            <a:off x="3657600" y="2057400"/>
            <a:ext cx="1949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A has even parity</a:t>
            </a:r>
          </a:p>
          <a:p>
            <a:r>
              <a:rPr lang="en-US">
                <a:solidFill>
                  <a:schemeClr val="hlink"/>
                </a:solidFill>
              </a:rPr>
              <a:t>B has even parity</a:t>
            </a:r>
          </a:p>
        </p:txBody>
      </p:sp>
      <p:sp>
        <p:nvSpPr>
          <p:cNvPr id="81983" name="Text Box 63"/>
          <p:cNvSpPr txBox="1">
            <a:spLocks noChangeArrowheads="1"/>
          </p:cNvSpPr>
          <p:nvPr/>
        </p:nvSpPr>
        <p:spPr bwMode="auto">
          <a:xfrm>
            <a:off x="6400800" y="5257800"/>
            <a:ext cx="1949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 has odd parity</a:t>
            </a:r>
          </a:p>
          <a:p>
            <a:r>
              <a:rPr lang="en-US"/>
              <a:t>B has even parity</a:t>
            </a:r>
          </a:p>
        </p:txBody>
      </p:sp>
      <p:sp>
        <p:nvSpPr>
          <p:cNvPr id="81985" name="Line 65"/>
          <p:cNvSpPr>
            <a:spLocks noChangeShapeType="1"/>
          </p:cNvSpPr>
          <p:nvPr/>
        </p:nvSpPr>
        <p:spPr bwMode="auto">
          <a:xfrm>
            <a:off x="46482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86" name="Line 66"/>
          <p:cNvSpPr>
            <a:spLocks noChangeShapeType="1"/>
          </p:cNvSpPr>
          <p:nvPr/>
        </p:nvSpPr>
        <p:spPr bwMode="auto">
          <a:xfrm flipV="1">
            <a:off x="72390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87" name="Line 67"/>
          <p:cNvSpPr>
            <a:spLocks noChangeShapeType="1"/>
          </p:cNvSpPr>
          <p:nvPr/>
        </p:nvSpPr>
        <p:spPr bwMode="auto">
          <a:xfrm flipV="1">
            <a:off x="1600200" y="4800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8E4B-0F72-4280-BDBD-8947546BA623}" type="slidenum">
              <a:rPr lang="en-US"/>
              <a:pPr/>
              <a:t>16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 (cont.)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Thus, the correct message is:  1001101!</a:t>
            </a:r>
          </a:p>
          <a:p>
            <a:pPr>
              <a:lnSpc>
                <a:spcPct val="90000"/>
              </a:lnSpc>
            </a:pPr>
            <a:r>
              <a:rPr lang="en-US" sz="2100"/>
              <a:t>This scheme allows the encoding of the 16 possible 4-bit strings!</a:t>
            </a:r>
          </a:p>
          <a:p>
            <a:pPr>
              <a:lnSpc>
                <a:spcPct val="90000"/>
              </a:lnSpc>
            </a:pPr>
            <a:r>
              <a:rPr lang="en-US" sz="2100"/>
              <a:t>Any single bit error will be detected and corrected.</a:t>
            </a:r>
          </a:p>
          <a:p>
            <a:pPr>
              <a:lnSpc>
                <a:spcPct val="90000"/>
              </a:lnSpc>
            </a:pPr>
            <a:r>
              <a:rPr lang="en-US" sz="2100"/>
              <a:t>Note that if there are two or more errors this method may not detect the error or yield the correct message!  (We’ll see why later!)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4953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6096000" y="20574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5486400" y="2895600"/>
            <a:ext cx="2286000" cy="2286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5394325" y="2627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65373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6537325" y="3313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5791200" y="3657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7146925" y="3694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7451725" y="2551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6384925" y="4379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5013325" y="1865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7908925" y="1865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6537325" y="52943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ADF7-D1F6-4D78-9245-D0CF4948924B}" type="slidenum">
              <a:rPr lang="en-US"/>
              <a:pPr/>
              <a:t>17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Parity-Check Sums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700"/>
              <a:t>In practice, binary messages are made up of strings that are longer than four digits (for example, MR SPOCK in ASCII).</a:t>
            </a:r>
          </a:p>
          <a:p>
            <a:pPr>
              <a:lnSpc>
                <a:spcPct val="80000"/>
              </a:lnSpc>
            </a:pPr>
            <a:r>
              <a:rPr lang="en-US" sz="2700"/>
              <a:t>We now look at a mathematical method to encode binary strings that is equivalent to the Venn diagram method and can be applied to longer strings!</a:t>
            </a:r>
          </a:p>
          <a:p>
            <a:pPr>
              <a:lnSpc>
                <a:spcPct val="80000"/>
              </a:lnSpc>
            </a:pPr>
            <a:r>
              <a:rPr lang="en-US" sz="2700"/>
              <a:t>Given any binary string of </a:t>
            </a:r>
            <a:r>
              <a:rPr lang="en-US" sz="2700" i="1"/>
              <a:t>length</a:t>
            </a:r>
            <a:r>
              <a:rPr lang="en-US" sz="2700"/>
              <a:t> four, a</a:t>
            </a:r>
            <a:r>
              <a:rPr lang="en-US" sz="2700" baseline="-25000"/>
              <a:t>1</a:t>
            </a:r>
            <a:r>
              <a:rPr lang="en-US" sz="2700"/>
              <a:t>a</a:t>
            </a:r>
            <a:r>
              <a:rPr lang="en-US" sz="2700" baseline="-25000"/>
              <a:t>2</a:t>
            </a:r>
            <a:r>
              <a:rPr lang="en-US" sz="2700"/>
              <a:t>a</a:t>
            </a:r>
            <a:r>
              <a:rPr lang="en-US" sz="2700" baseline="-25000"/>
              <a:t>3</a:t>
            </a:r>
            <a:r>
              <a:rPr lang="en-US" sz="2700"/>
              <a:t>a</a:t>
            </a:r>
            <a:r>
              <a:rPr lang="en-US" sz="2700" baseline="-25000"/>
              <a:t>4</a:t>
            </a:r>
            <a:r>
              <a:rPr lang="en-US" sz="2700"/>
              <a:t>, we wish append three </a:t>
            </a:r>
            <a:r>
              <a:rPr lang="en-US" sz="2700" i="1"/>
              <a:t>check digits</a:t>
            </a:r>
            <a:r>
              <a:rPr lang="en-US" sz="2700"/>
              <a:t> so that any single error in any of the seven positions can be corrected.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A09C2-6621-49DF-B106-78595996ABDC}" type="slidenum">
              <a:rPr lang="en-US"/>
              <a:pPr/>
              <a:t>18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Parity-Check Sums (cont.)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700" dirty="0"/>
              <a:t>We choose the check digits as follows:</a:t>
            </a:r>
          </a:p>
          <a:p>
            <a:pPr lvl="1"/>
            <a:r>
              <a:rPr lang="en-US" sz="2200" dirty="0"/>
              <a:t>c</a:t>
            </a:r>
            <a:r>
              <a:rPr lang="en-US" sz="2200" baseline="-25000" dirty="0"/>
              <a:t>1</a:t>
            </a:r>
            <a:r>
              <a:rPr lang="en-US" sz="2200" dirty="0"/>
              <a:t> = 0 if a</a:t>
            </a:r>
            <a:r>
              <a:rPr lang="en-US" sz="2200" baseline="-25000" dirty="0"/>
              <a:t>1</a:t>
            </a:r>
            <a:r>
              <a:rPr lang="en-US" sz="2200" dirty="0"/>
              <a:t>+a</a:t>
            </a:r>
            <a:r>
              <a:rPr lang="en-US" sz="2200" baseline="-25000" dirty="0"/>
              <a:t>2</a:t>
            </a:r>
            <a:r>
              <a:rPr lang="en-US" sz="2200" dirty="0"/>
              <a:t>+a</a:t>
            </a:r>
            <a:r>
              <a:rPr lang="en-US" sz="2200" baseline="-25000" dirty="0"/>
              <a:t>3</a:t>
            </a:r>
            <a:r>
              <a:rPr lang="en-US" sz="2200" dirty="0"/>
              <a:t> is even.</a:t>
            </a:r>
          </a:p>
          <a:p>
            <a:pPr lvl="1"/>
            <a:r>
              <a:rPr lang="en-US" sz="2200" dirty="0"/>
              <a:t>c</a:t>
            </a:r>
            <a:r>
              <a:rPr lang="en-US" sz="2200" baseline="-25000" dirty="0"/>
              <a:t>1</a:t>
            </a:r>
            <a:r>
              <a:rPr lang="en-US" sz="2200" dirty="0"/>
              <a:t> = 1 if a</a:t>
            </a:r>
            <a:r>
              <a:rPr lang="en-US" sz="2200" baseline="-25000" dirty="0"/>
              <a:t>1</a:t>
            </a:r>
            <a:r>
              <a:rPr lang="en-US" sz="2200" dirty="0"/>
              <a:t>+a</a:t>
            </a:r>
            <a:r>
              <a:rPr lang="en-US" sz="2200" baseline="-25000" dirty="0"/>
              <a:t>2</a:t>
            </a:r>
            <a:r>
              <a:rPr lang="en-US" sz="2200" dirty="0"/>
              <a:t>+a</a:t>
            </a:r>
            <a:r>
              <a:rPr lang="en-US" sz="2200" baseline="-25000" dirty="0"/>
              <a:t>3</a:t>
            </a:r>
            <a:r>
              <a:rPr lang="en-US" sz="2200" dirty="0"/>
              <a:t> is odd.</a:t>
            </a:r>
          </a:p>
          <a:p>
            <a:pPr lvl="1"/>
            <a:r>
              <a:rPr lang="en-US" sz="2200" dirty="0"/>
              <a:t>c</a:t>
            </a:r>
            <a:r>
              <a:rPr lang="en-US" sz="2200" baseline="-25000" dirty="0"/>
              <a:t>2</a:t>
            </a:r>
            <a:r>
              <a:rPr lang="en-US" sz="2200" dirty="0"/>
              <a:t> = 0 if </a:t>
            </a:r>
            <a:r>
              <a:rPr lang="en-US" sz="2200" dirty="0" smtClean="0"/>
              <a:t>a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+a</a:t>
            </a:r>
            <a:r>
              <a:rPr lang="en-US" sz="2200" baseline="-25000" dirty="0"/>
              <a:t>3</a:t>
            </a:r>
            <a:r>
              <a:rPr lang="en-US" sz="2200" dirty="0" smtClean="0"/>
              <a:t>+a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 </a:t>
            </a:r>
            <a:r>
              <a:rPr lang="en-US" sz="2200" dirty="0"/>
              <a:t>is even.</a:t>
            </a:r>
          </a:p>
          <a:p>
            <a:pPr lvl="1"/>
            <a:r>
              <a:rPr lang="en-US" sz="2200" dirty="0"/>
              <a:t>c</a:t>
            </a:r>
            <a:r>
              <a:rPr lang="en-US" sz="2200" baseline="-25000" dirty="0"/>
              <a:t>2</a:t>
            </a:r>
            <a:r>
              <a:rPr lang="en-US" sz="2200" dirty="0"/>
              <a:t> = 1 if </a:t>
            </a:r>
            <a:r>
              <a:rPr lang="en-US" sz="2200" dirty="0" smtClean="0"/>
              <a:t>a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+a</a:t>
            </a:r>
            <a:r>
              <a:rPr lang="en-US" sz="2200" baseline="-25000" dirty="0"/>
              <a:t>3</a:t>
            </a:r>
            <a:r>
              <a:rPr lang="en-US" sz="2200" dirty="0" smtClean="0"/>
              <a:t>+a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 </a:t>
            </a:r>
            <a:r>
              <a:rPr lang="en-US" sz="2200" dirty="0"/>
              <a:t>is odd.</a:t>
            </a:r>
          </a:p>
          <a:p>
            <a:pPr lvl="1"/>
            <a:r>
              <a:rPr lang="en-US" sz="2200" dirty="0"/>
              <a:t>c</a:t>
            </a:r>
            <a:r>
              <a:rPr lang="en-US" sz="2200" baseline="-25000" dirty="0"/>
              <a:t>3</a:t>
            </a:r>
            <a:r>
              <a:rPr lang="en-US" sz="2200" dirty="0"/>
              <a:t> = 0 if a</a:t>
            </a:r>
            <a:r>
              <a:rPr lang="en-US" sz="2200" baseline="-25000" dirty="0"/>
              <a:t>2</a:t>
            </a:r>
            <a:r>
              <a:rPr lang="en-US" sz="2200" dirty="0"/>
              <a:t>+a</a:t>
            </a:r>
            <a:r>
              <a:rPr lang="en-US" sz="2200" baseline="-25000" dirty="0"/>
              <a:t>3</a:t>
            </a:r>
            <a:r>
              <a:rPr lang="en-US" sz="2200" dirty="0"/>
              <a:t>+a</a:t>
            </a:r>
            <a:r>
              <a:rPr lang="en-US" sz="2200" baseline="-25000" dirty="0"/>
              <a:t>4</a:t>
            </a:r>
            <a:r>
              <a:rPr lang="en-US" sz="2200" dirty="0"/>
              <a:t> is even.</a:t>
            </a:r>
          </a:p>
          <a:p>
            <a:pPr lvl="1"/>
            <a:r>
              <a:rPr lang="en-US" sz="2200" dirty="0"/>
              <a:t>c</a:t>
            </a:r>
            <a:r>
              <a:rPr lang="en-US" sz="2200" baseline="-25000" dirty="0"/>
              <a:t>3</a:t>
            </a:r>
            <a:r>
              <a:rPr lang="en-US" sz="2200" dirty="0"/>
              <a:t> = 1 if a</a:t>
            </a:r>
            <a:r>
              <a:rPr lang="en-US" sz="2200" baseline="-25000" dirty="0"/>
              <a:t>2</a:t>
            </a:r>
            <a:r>
              <a:rPr lang="en-US" sz="2200" dirty="0"/>
              <a:t>+a</a:t>
            </a:r>
            <a:r>
              <a:rPr lang="en-US" sz="2200" baseline="-25000" dirty="0"/>
              <a:t>3</a:t>
            </a:r>
            <a:r>
              <a:rPr lang="en-US" sz="2200" dirty="0"/>
              <a:t>+a</a:t>
            </a:r>
            <a:r>
              <a:rPr lang="en-US" sz="2200" baseline="-25000" dirty="0"/>
              <a:t>4</a:t>
            </a:r>
            <a:r>
              <a:rPr lang="en-US" sz="2200" dirty="0"/>
              <a:t> is odd.</a:t>
            </a:r>
          </a:p>
          <a:p>
            <a:r>
              <a:rPr lang="en-US" sz="2700" dirty="0"/>
              <a:t>These sums are called </a:t>
            </a:r>
            <a:r>
              <a:rPr lang="en-US" sz="2700" i="1" dirty="0"/>
              <a:t>parity-check sums</a:t>
            </a:r>
            <a:r>
              <a:rPr lang="en-US" sz="2700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B9E1-A56D-4701-A997-88BAEE8C201B}" type="slidenum">
              <a:rPr lang="en-US"/>
              <a:pPr/>
              <a:t>19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Parity-Check Sums (cont.)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an example, for a</a:t>
            </a:r>
            <a:r>
              <a:rPr lang="en-US" baseline="-25000" dirty="0"/>
              <a:t>1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a</a:t>
            </a:r>
            <a:r>
              <a:rPr lang="en-US" baseline="-25000" dirty="0"/>
              <a:t>3</a:t>
            </a:r>
            <a:r>
              <a:rPr lang="en-US" dirty="0"/>
              <a:t>a</a:t>
            </a:r>
            <a:r>
              <a:rPr lang="en-US" baseline="-25000" dirty="0"/>
              <a:t>4</a:t>
            </a:r>
            <a:r>
              <a:rPr lang="en-US" dirty="0"/>
              <a:t> = 1001, we find that:</a:t>
            </a:r>
          </a:p>
          <a:p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= 1, since a</a:t>
            </a:r>
            <a:r>
              <a:rPr lang="en-US" baseline="-25000" dirty="0"/>
              <a:t>1</a:t>
            </a:r>
            <a:r>
              <a:rPr lang="en-US" dirty="0"/>
              <a:t>+a</a:t>
            </a:r>
            <a:r>
              <a:rPr lang="en-US" baseline="-25000" dirty="0"/>
              <a:t>2</a:t>
            </a:r>
            <a:r>
              <a:rPr lang="en-US" dirty="0"/>
              <a:t>+a</a:t>
            </a:r>
            <a:r>
              <a:rPr lang="en-US" baseline="-25000" dirty="0"/>
              <a:t>3</a:t>
            </a:r>
            <a:r>
              <a:rPr lang="en-US" dirty="0"/>
              <a:t> = 1+0+0 is odd.</a:t>
            </a:r>
          </a:p>
          <a:p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 = 0, since 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+a</a:t>
            </a:r>
            <a:r>
              <a:rPr lang="en-US" baseline="-25000" dirty="0"/>
              <a:t>3</a:t>
            </a:r>
            <a:r>
              <a:rPr lang="en-US" dirty="0" smtClean="0"/>
              <a:t>+a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/>
              <a:t>= 1+0+1 is even.</a:t>
            </a:r>
          </a:p>
          <a:p>
            <a:r>
              <a:rPr lang="en-US" dirty="0"/>
              <a:t>c</a:t>
            </a:r>
            <a:r>
              <a:rPr lang="en-US" baseline="-25000" dirty="0"/>
              <a:t>3</a:t>
            </a:r>
            <a:r>
              <a:rPr lang="en-US" dirty="0"/>
              <a:t> = 1, since a</a:t>
            </a:r>
            <a:r>
              <a:rPr lang="en-US" baseline="-25000" dirty="0"/>
              <a:t>2</a:t>
            </a:r>
            <a:r>
              <a:rPr lang="en-US" dirty="0"/>
              <a:t>+a</a:t>
            </a:r>
            <a:r>
              <a:rPr lang="en-US" baseline="-25000" dirty="0"/>
              <a:t>3</a:t>
            </a:r>
            <a:r>
              <a:rPr lang="en-US" dirty="0"/>
              <a:t>+a</a:t>
            </a:r>
            <a:r>
              <a:rPr lang="en-US" baseline="-25000" dirty="0"/>
              <a:t>4</a:t>
            </a:r>
            <a:r>
              <a:rPr lang="en-US" dirty="0"/>
              <a:t> = 0+0+1 is odd.</a:t>
            </a:r>
          </a:p>
          <a:p>
            <a:r>
              <a:rPr lang="en-US" dirty="0"/>
              <a:t>Thus 1001 is encoded as 1001101, just as with the Venn diagram method!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7F9F6-4F60-4857-9D59-2F28A5E0A53F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Binary Codes</a:t>
            </a:r>
          </a:p>
          <a:p>
            <a:pPr>
              <a:lnSpc>
                <a:spcPct val="90000"/>
              </a:lnSpc>
            </a:pPr>
            <a:r>
              <a:rPr lang="en-US" sz="3200"/>
              <a:t>ASCII</a:t>
            </a:r>
          </a:p>
          <a:p>
            <a:pPr>
              <a:lnSpc>
                <a:spcPct val="90000"/>
              </a:lnSpc>
            </a:pPr>
            <a:r>
              <a:rPr lang="en-US" sz="3200"/>
              <a:t>Error Correction</a:t>
            </a:r>
          </a:p>
          <a:p>
            <a:pPr>
              <a:lnSpc>
                <a:spcPct val="90000"/>
              </a:lnSpc>
            </a:pPr>
            <a:r>
              <a:rPr lang="en-US" sz="3200"/>
              <a:t>Parity Check-Sums</a:t>
            </a:r>
          </a:p>
          <a:p>
            <a:pPr>
              <a:lnSpc>
                <a:spcPct val="90000"/>
              </a:lnSpc>
            </a:pPr>
            <a:r>
              <a:rPr lang="en-US" sz="3200"/>
              <a:t>Hamming Codes</a:t>
            </a:r>
          </a:p>
          <a:p>
            <a:pPr>
              <a:lnSpc>
                <a:spcPct val="90000"/>
              </a:lnSpc>
            </a:pPr>
            <a:r>
              <a:rPr lang="en-US" sz="3200"/>
              <a:t>Binary Linear Codes</a:t>
            </a:r>
          </a:p>
          <a:p>
            <a:pPr>
              <a:lnSpc>
                <a:spcPct val="90000"/>
              </a:lnSpc>
            </a:pPr>
            <a:r>
              <a:rPr lang="en-US" sz="3200"/>
              <a:t>Data Compression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AF694-F567-44A4-8C17-5C7DC66CA1AF}" type="slidenum">
              <a:rPr lang="en-US"/>
              <a:pPr/>
              <a:t>20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Parity-Check Sums (cont.)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Try this scheme with the message 1000!</a:t>
            </a:r>
          </a:p>
          <a:p>
            <a:pPr>
              <a:lnSpc>
                <a:spcPct val="90000"/>
              </a:lnSpc>
            </a:pPr>
            <a:r>
              <a:rPr lang="en-US" sz="2400"/>
              <a:t>Solution:  1000110</a:t>
            </a:r>
          </a:p>
          <a:p>
            <a:pPr>
              <a:lnSpc>
                <a:spcPct val="90000"/>
              </a:lnSpc>
            </a:pPr>
            <a:r>
              <a:rPr lang="en-US" sz="2400"/>
              <a:t>Suppose that the message </a:t>
            </a:r>
            <a:r>
              <a:rPr lang="en-US" sz="2400" i="1"/>
              <a:t>u</a:t>
            </a:r>
            <a:r>
              <a:rPr lang="en-US" sz="2400"/>
              <a:t> = 1000110 is received as </a:t>
            </a:r>
            <a:r>
              <a:rPr lang="en-US" sz="2400" i="1"/>
              <a:t>v</a:t>
            </a:r>
            <a:r>
              <a:rPr lang="en-US" sz="2400"/>
              <a:t> = 1010110 (so there is an error in position 3).</a:t>
            </a:r>
          </a:p>
          <a:p>
            <a:pPr>
              <a:lnSpc>
                <a:spcPct val="90000"/>
              </a:lnSpc>
            </a:pPr>
            <a:r>
              <a:rPr lang="en-US" sz="2400"/>
              <a:t>To </a:t>
            </a:r>
            <a:r>
              <a:rPr lang="en-US" sz="2400" i="1"/>
              <a:t>decode</a:t>
            </a:r>
            <a:r>
              <a:rPr lang="en-US" sz="2400"/>
              <a:t> the message </a:t>
            </a:r>
            <a:r>
              <a:rPr lang="en-US" sz="2400" i="1"/>
              <a:t>v</a:t>
            </a:r>
            <a:r>
              <a:rPr lang="en-US" sz="2400"/>
              <a:t>, we compare </a:t>
            </a:r>
            <a:r>
              <a:rPr lang="en-US" sz="2400" i="1"/>
              <a:t>v</a:t>
            </a:r>
            <a:r>
              <a:rPr lang="en-US" sz="2400"/>
              <a:t> with the 16 possible messages that could have been sent.</a:t>
            </a:r>
          </a:p>
          <a:p>
            <a:pPr>
              <a:lnSpc>
                <a:spcPct val="90000"/>
              </a:lnSpc>
            </a:pPr>
            <a:r>
              <a:rPr lang="en-US" sz="2400"/>
              <a:t>For this comparison, we define the </a:t>
            </a:r>
            <a:r>
              <a:rPr lang="en-US" sz="2400" i="1" u="sng"/>
              <a:t>distance between strings</a:t>
            </a:r>
            <a:r>
              <a:rPr lang="en-US" sz="2400" i="1"/>
              <a:t> </a:t>
            </a:r>
            <a:r>
              <a:rPr lang="en-US" sz="2400"/>
              <a:t>of equal length to be </a:t>
            </a:r>
            <a:r>
              <a:rPr lang="en-US" sz="2400" i="1"/>
              <a:t>the number of positions in which the strings differ.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Thus, the distance between </a:t>
            </a:r>
            <a:r>
              <a:rPr lang="en-US" sz="2400" i="1"/>
              <a:t>v</a:t>
            </a:r>
            <a:r>
              <a:rPr lang="en-US" sz="2400"/>
              <a:t> = 1010110 and </a:t>
            </a:r>
            <a:r>
              <a:rPr lang="en-US" sz="2400" i="1"/>
              <a:t>w</a:t>
            </a:r>
            <a:r>
              <a:rPr lang="en-US" sz="2400"/>
              <a:t> = 0001011 would be 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B11F-B0DF-4981-AF07-A4454F05BC84}" type="slidenum">
              <a:rPr lang="en-US"/>
              <a:pPr/>
              <a:t>21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Parity-Check Sums (cont.)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Here are the distances between message </a:t>
            </a:r>
            <a:r>
              <a:rPr lang="en-US" i="1"/>
              <a:t>v</a:t>
            </a:r>
            <a:r>
              <a:rPr lang="en-US"/>
              <a:t> and all possible code words:</a:t>
            </a:r>
          </a:p>
        </p:txBody>
      </p:sp>
      <p:graphicFrame>
        <p:nvGraphicFramePr>
          <p:cNvPr id="90116" name="Group 4"/>
          <p:cNvGraphicFramePr>
            <a:graphicFrameLocks noGrp="1"/>
          </p:cNvGraphicFramePr>
          <p:nvPr/>
        </p:nvGraphicFramePr>
        <p:xfrm>
          <a:off x="1295400" y="3200400"/>
          <a:ext cx="6430963" cy="1969770"/>
        </p:xfrm>
        <a:graphic>
          <a:graphicData uri="http://schemas.openxmlformats.org/drawingml/2006/table">
            <a:tbl>
              <a:tblPr/>
              <a:tblGrid>
                <a:gridCol w="766763"/>
                <a:gridCol w="708025"/>
                <a:gridCol w="708025"/>
                <a:gridCol w="708025"/>
                <a:gridCol w="708025"/>
                <a:gridCol w="708025"/>
                <a:gridCol w="708025"/>
                <a:gridCol w="708025"/>
                <a:gridCol w="7080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code word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0000 000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0001 011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0010 111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0100 101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1100 011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1001 101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distance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1010 110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code word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0110 010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0011 100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1110 100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1101 000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1011 010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0111 001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1111 111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distance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65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11D-193C-46DA-9705-F2896EF63292}" type="slidenum">
              <a:rPr lang="en-US"/>
              <a:pPr/>
              <a:t>22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Parity-Check Sums (cont.)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Comparing our message </a:t>
            </a:r>
            <a:r>
              <a:rPr lang="en-US" sz="2200" i="1"/>
              <a:t>v</a:t>
            </a:r>
            <a:r>
              <a:rPr lang="en-US" sz="2200"/>
              <a:t> = 1010110 to the possible code words, we find that the minimum distance is 1, for code word 1000110.</a:t>
            </a:r>
          </a:p>
          <a:p>
            <a:pPr>
              <a:lnSpc>
                <a:spcPct val="90000"/>
              </a:lnSpc>
            </a:pPr>
            <a:r>
              <a:rPr lang="en-US" sz="2200"/>
              <a:t>For all other code words, the distance is greater than or equal to 2.</a:t>
            </a:r>
          </a:p>
          <a:p>
            <a:pPr>
              <a:lnSpc>
                <a:spcPct val="90000"/>
              </a:lnSpc>
            </a:pPr>
            <a:r>
              <a:rPr lang="en-US" sz="2200"/>
              <a:t>Therefore, we decode </a:t>
            </a:r>
            <a:r>
              <a:rPr lang="en-US" sz="2200" i="1"/>
              <a:t>v</a:t>
            </a:r>
            <a:r>
              <a:rPr lang="en-US" sz="2200"/>
              <a:t> as </a:t>
            </a:r>
            <a:r>
              <a:rPr lang="en-US" sz="2200" i="1"/>
              <a:t>u</a:t>
            </a:r>
            <a:r>
              <a:rPr lang="en-US" sz="2200"/>
              <a:t> = 1000110.</a:t>
            </a:r>
          </a:p>
          <a:p>
            <a:pPr>
              <a:lnSpc>
                <a:spcPct val="90000"/>
              </a:lnSpc>
            </a:pPr>
            <a:r>
              <a:rPr lang="en-US" sz="2200"/>
              <a:t>This method is known as </a:t>
            </a:r>
            <a:r>
              <a:rPr lang="en-US" sz="2200" i="1"/>
              <a:t>nearest-neighbor decoding</a:t>
            </a:r>
            <a:r>
              <a:rPr lang="en-US" sz="2200"/>
              <a:t>.</a:t>
            </a:r>
          </a:p>
          <a:p>
            <a:pPr>
              <a:lnSpc>
                <a:spcPct val="90000"/>
              </a:lnSpc>
            </a:pPr>
            <a:r>
              <a:rPr lang="en-US" sz="2200"/>
              <a:t>Note that this method will only correct an error in one position.  (We’ll see why later!)</a:t>
            </a:r>
          </a:p>
          <a:p>
            <a:pPr>
              <a:lnSpc>
                <a:spcPct val="90000"/>
              </a:lnSpc>
            </a:pPr>
            <a:r>
              <a:rPr lang="en-US" sz="2200"/>
              <a:t>If there is more than one possibility for the decoded message, we don’t decode.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3AEB-E2E3-45F1-941E-695BD5F80B26}" type="slidenum">
              <a:rPr lang="en-US"/>
              <a:pPr/>
              <a:t>23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Linear Codes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The error correcting scheme we just saw is a special case of a </a:t>
            </a:r>
            <a:r>
              <a:rPr lang="en-US" sz="2000" i="1"/>
              <a:t>Hamming code.</a:t>
            </a:r>
          </a:p>
          <a:p>
            <a:pPr>
              <a:lnSpc>
                <a:spcPct val="90000"/>
              </a:lnSpc>
            </a:pPr>
            <a:r>
              <a:rPr lang="en-US" sz="2000"/>
              <a:t>These codes were first proposed in 1948 by Richard Hamming (1915-1998), a mathematician working at Bell Laboratories.</a:t>
            </a:r>
          </a:p>
          <a:p>
            <a:pPr>
              <a:lnSpc>
                <a:spcPct val="90000"/>
              </a:lnSpc>
            </a:pPr>
            <a:r>
              <a:rPr lang="en-US" sz="2000"/>
              <a:t>Hamming was frustrated with losing a week’s worth of work due to an error that a computer could detect, but not correct.</a:t>
            </a:r>
          </a:p>
        </p:txBody>
      </p:sp>
      <p:pic>
        <p:nvPicPr>
          <p:cNvPr id="91141" name="Picture 5" descr="Hamming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828800"/>
            <a:ext cx="2714625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12F43-08D2-4F49-AEFC-B5C44CA6C40E}" type="slidenum">
              <a:rPr lang="en-US"/>
              <a:pPr/>
              <a:t>24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Linear Codes (cont.)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700" i="1"/>
              <a:t>A </a:t>
            </a:r>
            <a:r>
              <a:rPr lang="en-US" sz="2700" i="1" u="sng"/>
              <a:t>binary linear code</a:t>
            </a:r>
            <a:r>
              <a:rPr lang="en-US" sz="2700" i="1"/>
              <a:t> consists of words composed of 0’s and 1’s and is obtained from all possible k-tuple messages by using parity-check sums to append check digits to the messages.</a:t>
            </a:r>
          </a:p>
          <a:p>
            <a:r>
              <a:rPr lang="en-US" sz="2700" i="1"/>
              <a:t>The resulting strings are called </a:t>
            </a:r>
            <a:r>
              <a:rPr lang="en-US" sz="2700" i="1" u="sng"/>
              <a:t>code words</a:t>
            </a:r>
            <a:r>
              <a:rPr lang="en-US" sz="2700" i="1"/>
              <a:t>.</a:t>
            </a:r>
          </a:p>
          <a:p>
            <a:r>
              <a:rPr lang="en-US" sz="2700"/>
              <a:t>Generic code word:  a</a:t>
            </a:r>
            <a:r>
              <a:rPr lang="en-US" sz="2700" baseline="-25000"/>
              <a:t>1</a:t>
            </a:r>
            <a:r>
              <a:rPr lang="en-US" sz="2700"/>
              <a:t>a</a:t>
            </a:r>
            <a:r>
              <a:rPr lang="en-US" sz="2700" baseline="-25000"/>
              <a:t>2</a:t>
            </a:r>
            <a:r>
              <a:rPr lang="en-US" sz="2700"/>
              <a:t>…a</a:t>
            </a:r>
            <a:r>
              <a:rPr lang="en-US" sz="2700" baseline="-25000"/>
              <a:t>n</a:t>
            </a:r>
            <a:r>
              <a:rPr lang="en-US" sz="2700"/>
              <a:t>, where a</a:t>
            </a:r>
            <a:r>
              <a:rPr lang="en-US" sz="2700" baseline="-25000"/>
              <a:t>1</a:t>
            </a:r>
            <a:r>
              <a:rPr lang="en-US" sz="2700"/>
              <a:t>a</a:t>
            </a:r>
            <a:r>
              <a:rPr lang="en-US" sz="2700" baseline="-25000"/>
              <a:t>2</a:t>
            </a:r>
            <a:r>
              <a:rPr lang="en-US" sz="2700"/>
              <a:t>…a</a:t>
            </a:r>
            <a:r>
              <a:rPr lang="en-US" sz="2700" baseline="-25000"/>
              <a:t>k</a:t>
            </a:r>
            <a:r>
              <a:rPr lang="en-US" sz="2700"/>
              <a:t> is the message part and a</a:t>
            </a:r>
            <a:r>
              <a:rPr lang="en-US" sz="2700" baseline="-25000"/>
              <a:t>k+1</a:t>
            </a:r>
            <a:r>
              <a:rPr lang="en-US" sz="2700"/>
              <a:t>a</a:t>
            </a:r>
            <a:r>
              <a:rPr lang="en-US" sz="2700" baseline="-25000"/>
              <a:t>k+2</a:t>
            </a:r>
            <a:r>
              <a:rPr lang="en-US" sz="2700"/>
              <a:t>…a</a:t>
            </a:r>
            <a:r>
              <a:rPr lang="en-US" sz="2700" baseline="-25000"/>
              <a:t>n</a:t>
            </a:r>
            <a:r>
              <a:rPr lang="en-US" sz="2700"/>
              <a:t> is the check digit part.</a:t>
            </a:r>
          </a:p>
          <a:p>
            <a:endParaRPr lang="en-US" sz="2700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45A03-8E10-4AE6-94E7-FF985B7228B0}" type="slidenum">
              <a:rPr lang="en-US"/>
              <a:pPr/>
              <a:t>25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Linear Codes (cont.)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>
              <a:lnSpc>
                <a:spcPct val="90000"/>
              </a:lnSpc>
            </a:pPr>
            <a:r>
              <a:rPr lang="en-US" sz="2200"/>
              <a:t>Given a binary linear code, two natural questions to ask are:</a:t>
            </a:r>
          </a:p>
          <a:p>
            <a:pPr marL="590550" indent="-59055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200"/>
              <a:t>How can we tell if it will correct errors?</a:t>
            </a:r>
          </a:p>
          <a:p>
            <a:pPr marL="590550" indent="-59055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200"/>
              <a:t>How many errors will it detect?</a:t>
            </a:r>
          </a:p>
          <a:p>
            <a:pPr marL="590550" indent="-590550">
              <a:lnSpc>
                <a:spcPct val="90000"/>
              </a:lnSpc>
            </a:pPr>
            <a:r>
              <a:rPr lang="en-US" sz="2200"/>
              <a:t>To answer these questions, we need the idea of the </a:t>
            </a:r>
            <a:r>
              <a:rPr lang="en-US" sz="2200" i="1"/>
              <a:t>weight of a code</a:t>
            </a:r>
            <a:r>
              <a:rPr lang="en-US" sz="2200"/>
              <a:t>.</a:t>
            </a:r>
          </a:p>
          <a:p>
            <a:pPr marL="590550" indent="-590550">
              <a:lnSpc>
                <a:spcPct val="90000"/>
              </a:lnSpc>
            </a:pPr>
            <a:r>
              <a:rPr lang="en-US" sz="2200" i="1"/>
              <a:t>The </a:t>
            </a:r>
            <a:r>
              <a:rPr lang="en-US" sz="2200" i="1" u="sng"/>
              <a:t>weight</a:t>
            </a:r>
            <a:r>
              <a:rPr lang="en-US" sz="2200" i="1"/>
              <a:t>, denoted t, of a binary linear code is the minimum number of 1’s that occur among all nonzero code words of that code.</a:t>
            </a:r>
            <a:endParaRPr lang="en-US" sz="2200"/>
          </a:p>
          <a:p>
            <a:pPr marL="590550" indent="-590550">
              <a:lnSpc>
                <a:spcPct val="90000"/>
              </a:lnSpc>
            </a:pPr>
            <a:r>
              <a:rPr lang="en-US" sz="2200" i="1"/>
              <a:t>For example, the weight of the code in the examples above is t =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03F55-F64B-451C-855C-7E155F2E6395}" type="slidenum">
              <a:rPr lang="en-US"/>
              <a:pPr/>
              <a:t>26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Linear Codes (cont.)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/>
              <a:t>If the weight </a:t>
            </a:r>
            <a:r>
              <a:rPr lang="en-US" sz="2200" i="1"/>
              <a:t>t </a:t>
            </a:r>
            <a:r>
              <a:rPr lang="en-US" sz="2200"/>
              <a:t>is odd, the code will </a:t>
            </a:r>
            <a:r>
              <a:rPr lang="en-US" sz="2200" i="1"/>
              <a:t>correct</a:t>
            </a:r>
            <a:r>
              <a:rPr lang="en-US" sz="2200"/>
              <a:t> any </a:t>
            </a:r>
            <a:r>
              <a:rPr lang="en-US" sz="2200" i="1"/>
              <a:t>(t-1)/2</a:t>
            </a:r>
            <a:r>
              <a:rPr lang="en-US" sz="2200"/>
              <a:t> or fewer errors.</a:t>
            </a:r>
          </a:p>
          <a:p>
            <a:pPr>
              <a:lnSpc>
                <a:spcPct val="80000"/>
              </a:lnSpc>
            </a:pPr>
            <a:r>
              <a:rPr lang="en-US" sz="2200"/>
              <a:t>If the weight </a:t>
            </a:r>
            <a:r>
              <a:rPr lang="en-US" sz="2200" i="1"/>
              <a:t>t</a:t>
            </a:r>
            <a:r>
              <a:rPr lang="en-US" sz="2200"/>
              <a:t> is even, the code will </a:t>
            </a:r>
            <a:r>
              <a:rPr lang="en-US" sz="2200" i="1"/>
              <a:t>correct</a:t>
            </a:r>
            <a:r>
              <a:rPr lang="en-US" sz="2200"/>
              <a:t> any </a:t>
            </a:r>
            <a:r>
              <a:rPr lang="en-US" sz="2200" i="1"/>
              <a:t>(t-2)/2</a:t>
            </a:r>
            <a:r>
              <a:rPr lang="en-US" sz="2200"/>
              <a:t> or fewer errors.</a:t>
            </a:r>
          </a:p>
          <a:p>
            <a:pPr>
              <a:lnSpc>
                <a:spcPct val="80000"/>
              </a:lnSpc>
            </a:pPr>
            <a:r>
              <a:rPr lang="en-US" sz="2200"/>
              <a:t>If we just want to </a:t>
            </a:r>
            <a:r>
              <a:rPr lang="en-US" sz="2200" i="1"/>
              <a:t>detect</a:t>
            </a:r>
            <a:r>
              <a:rPr lang="en-US" sz="2200"/>
              <a:t> any errors, a code of weight </a:t>
            </a:r>
            <a:r>
              <a:rPr lang="en-US" sz="2200" i="1"/>
              <a:t>t</a:t>
            </a:r>
            <a:r>
              <a:rPr lang="en-US" sz="2200"/>
              <a:t> will detect any </a:t>
            </a:r>
            <a:r>
              <a:rPr lang="en-US" sz="2200" i="1"/>
              <a:t>t-1</a:t>
            </a:r>
            <a:r>
              <a:rPr lang="en-US" sz="2200"/>
              <a:t> or fewer errors.</a:t>
            </a:r>
          </a:p>
          <a:p>
            <a:pPr>
              <a:lnSpc>
                <a:spcPct val="80000"/>
              </a:lnSpc>
            </a:pPr>
            <a:r>
              <a:rPr lang="en-US" sz="2200"/>
              <a:t>Thus, our binary linear code of weight 3 can correct      (3-1)/2 = 1 error or detect 3-1 = 2 errors.</a:t>
            </a:r>
          </a:p>
          <a:p>
            <a:pPr>
              <a:lnSpc>
                <a:spcPct val="80000"/>
              </a:lnSpc>
            </a:pPr>
            <a:r>
              <a:rPr lang="en-US" sz="2200" i="1"/>
              <a:t>Note that we need to decide in advance if we want to correct or detect errors!</a:t>
            </a:r>
          </a:p>
          <a:p>
            <a:pPr>
              <a:lnSpc>
                <a:spcPct val="80000"/>
              </a:lnSpc>
            </a:pPr>
            <a:r>
              <a:rPr lang="en-US" sz="2200"/>
              <a:t>For correcting, we apply the nearest neighbor method.</a:t>
            </a:r>
          </a:p>
          <a:p>
            <a:pPr>
              <a:lnSpc>
                <a:spcPct val="80000"/>
              </a:lnSpc>
            </a:pPr>
            <a:r>
              <a:rPr lang="en-US" sz="2200"/>
              <a:t>For detecting, if we get an error, we ask for the message to be re-sent.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F545-024D-47EC-BFDC-691EEEBBAD8C}" type="slidenum">
              <a:rPr lang="en-US"/>
              <a:pPr/>
              <a:t>27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Linear Codes (cont.)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700" dirty="0"/>
              <a:t>The key to the error correcting schemes in binary linear codes is that the set of possible code words differ from each other </a:t>
            </a:r>
            <a:r>
              <a:rPr lang="en-US" sz="2700" dirty="0" smtClean="0"/>
              <a:t>in at least </a:t>
            </a:r>
            <a:r>
              <a:rPr lang="en-US" sz="2700" i="1" dirty="0"/>
              <a:t>t</a:t>
            </a:r>
            <a:r>
              <a:rPr lang="en-US" sz="2700" dirty="0"/>
              <a:t> positions, where </a:t>
            </a:r>
            <a:r>
              <a:rPr lang="en-US" sz="2700" i="1" dirty="0"/>
              <a:t>t</a:t>
            </a:r>
            <a:r>
              <a:rPr lang="en-US" sz="2700" dirty="0"/>
              <a:t> is the weight of the code.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Thus, as many as t-1 errors in a code word can be detected, as any valid code word will differ from another in </a:t>
            </a:r>
            <a:r>
              <a:rPr lang="en-US" sz="2700" i="1" dirty="0"/>
              <a:t>t</a:t>
            </a:r>
            <a:r>
              <a:rPr lang="en-US" sz="2700" dirty="0"/>
              <a:t> </a:t>
            </a:r>
            <a:r>
              <a:rPr lang="en-US" sz="2700" smtClean="0"/>
              <a:t>or more positions</a:t>
            </a:r>
            <a:r>
              <a:rPr lang="en-US" sz="2700" dirty="0"/>
              <a:t>!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It t is odd, say t = 3, then a code word with an error in one position will differ from the correct code word in one position and differ from all other code words by at least two positions.</a:t>
            </a:r>
            <a:endParaRPr lang="en-US" sz="27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8D42-5B8D-454C-B4BC-B5E671A51D11}" type="slidenum">
              <a:rPr lang="en-US"/>
              <a:pPr/>
              <a:t>28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Compression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Binary linear codes are </a:t>
            </a:r>
            <a:r>
              <a:rPr lang="en-US" sz="1600" i="1"/>
              <a:t>fixed-length</a:t>
            </a:r>
            <a:r>
              <a:rPr lang="en-US" sz="1600"/>
              <a:t> codes, since each word in the code is represented by the same number of digits.</a:t>
            </a:r>
          </a:p>
          <a:p>
            <a:pPr>
              <a:lnSpc>
                <a:spcPct val="80000"/>
              </a:lnSpc>
            </a:pPr>
            <a:r>
              <a:rPr lang="en-US" sz="1600"/>
              <a:t>The </a:t>
            </a:r>
            <a:r>
              <a:rPr lang="en-US" sz="1600">
                <a:hlinkClick r:id="rId2"/>
              </a:rPr>
              <a:t>Morse Code</a:t>
            </a:r>
            <a:r>
              <a:rPr lang="en-US" sz="1600"/>
              <a:t>, developed for the telegraph in the 1850’s by Samuel Morse is an example of a </a:t>
            </a:r>
            <a:r>
              <a:rPr lang="en-US" sz="1600" i="1"/>
              <a:t>variable-length code</a:t>
            </a:r>
            <a:r>
              <a:rPr lang="en-US" sz="1600"/>
              <a:t> in which the number of symbols for a word may vary.</a:t>
            </a:r>
          </a:p>
          <a:p>
            <a:pPr>
              <a:lnSpc>
                <a:spcPct val="80000"/>
              </a:lnSpc>
            </a:pPr>
            <a:r>
              <a:rPr lang="en-US" sz="1600"/>
              <a:t>Morse code is an example of </a:t>
            </a:r>
            <a:r>
              <a:rPr lang="en-US" sz="1600" i="1"/>
              <a:t>data compression</a:t>
            </a:r>
            <a:r>
              <a:rPr lang="en-US" sz="1600"/>
              <a:t>.</a:t>
            </a:r>
          </a:p>
          <a:p>
            <a:pPr>
              <a:lnSpc>
                <a:spcPct val="80000"/>
              </a:lnSpc>
            </a:pPr>
            <a:r>
              <a:rPr lang="en-US" sz="1600"/>
              <a:t>One great example of where data compression is used the MP3 format for compressing music files!</a:t>
            </a:r>
          </a:p>
          <a:p>
            <a:pPr>
              <a:lnSpc>
                <a:spcPct val="80000"/>
              </a:lnSpc>
            </a:pPr>
            <a:r>
              <a:rPr lang="en-US" sz="1600"/>
              <a:t>For the Star Trek universe, data compression would be useful for encoding information for the transporter!</a:t>
            </a:r>
          </a:p>
        </p:txBody>
      </p:sp>
      <p:graphicFrame>
        <p:nvGraphicFramePr>
          <p:cNvPr id="99698" name="Group 370"/>
          <p:cNvGraphicFramePr>
            <a:graphicFrameLocks noGrp="1"/>
          </p:cNvGraphicFramePr>
          <p:nvPr/>
        </p:nvGraphicFramePr>
        <p:xfrm>
          <a:off x="5410200" y="2057400"/>
          <a:ext cx="2282825" cy="3422015"/>
        </p:xfrm>
        <a:graphic>
          <a:graphicData uri="http://schemas.openxmlformats.org/drawingml/2006/table">
            <a:tbl>
              <a:tblPr/>
              <a:tblGrid>
                <a:gridCol w="506413"/>
                <a:gridCol w="635000"/>
                <a:gridCol w="506412"/>
                <a:gridCol w="6350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Letter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Morse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Letter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Morse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_...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 _ 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_._.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._ _ 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_..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 _._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._.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.._.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 _.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.._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._ _ 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._ 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_._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_.._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._..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_._ 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 _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_ _..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5231-150F-4D63-BB35-EF8FFE55CDAF}" type="slidenum">
              <a:rPr lang="en-US"/>
              <a:pPr/>
              <a:t>29</a:t>
            </a:fld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Compression (cont.)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i="1" u="sng"/>
              <a:t>Data compression</a:t>
            </a:r>
            <a:r>
              <a:rPr lang="en-US" sz="2000" i="1"/>
              <a:t> is the process of encoding data so that the most frequently occurring data are represented by the fewest symbols.</a:t>
            </a:r>
            <a:endParaRPr lang="en-US" sz="2000" i="1" u="sng"/>
          </a:p>
          <a:p>
            <a:pPr>
              <a:lnSpc>
                <a:spcPct val="90000"/>
              </a:lnSpc>
            </a:pPr>
            <a:r>
              <a:rPr lang="en-US" sz="2000"/>
              <a:t>Comparing the Morse code symbols to a relative frequency chart for the letters in the English language, we find that the letters that occur the most have shorter Morse code symbols!</a:t>
            </a:r>
          </a:p>
        </p:txBody>
      </p:sp>
      <p:graphicFrame>
        <p:nvGraphicFramePr>
          <p:cNvPr id="101760" name="Group 384"/>
          <p:cNvGraphicFramePr>
            <a:graphicFrameLocks noGrp="1"/>
          </p:cNvGraphicFramePr>
          <p:nvPr/>
        </p:nvGraphicFramePr>
        <p:xfrm>
          <a:off x="5334000" y="1905000"/>
          <a:ext cx="2670175" cy="3422650"/>
        </p:xfrm>
        <a:graphic>
          <a:graphicData uri="http://schemas.openxmlformats.org/drawingml/2006/table">
            <a:tbl>
              <a:tblPr/>
              <a:tblGrid>
                <a:gridCol w="506413"/>
                <a:gridCol w="828675"/>
                <a:gridCol w="506412"/>
                <a:gridCol w="82867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Letter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Letter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Percentage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1745" name="Text Box 369"/>
          <p:cNvSpPr txBox="1">
            <a:spLocks noChangeArrowheads="1"/>
          </p:cNvSpPr>
          <p:nvPr/>
        </p:nvSpPr>
        <p:spPr bwMode="auto">
          <a:xfrm>
            <a:off x="5470525" y="5522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1756" name="Text Box 380"/>
          <p:cNvSpPr txBox="1">
            <a:spLocks noChangeArrowheads="1"/>
          </p:cNvSpPr>
          <p:nvPr/>
        </p:nvSpPr>
        <p:spPr bwMode="auto">
          <a:xfrm>
            <a:off x="5257800" y="5486400"/>
            <a:ext cx="28829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Percentage of letters out of a sample of </a:t>
            </a:r>
          </a:p>
          <a:p>
            <a:r>
              <a:rPr lang="en-US" sz="1200"/>
              <a:t>100,362 alphabetic characters </a:t>
            </a:r>
          </a:p>
          <a:p>
            <a:r>
              <a:rPr lang="en-US" sz="1200"/>
              <a:t>taken from newspapers and novels.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6112-E3C2-4F6C-B7CA-EE12AE516002}" type="slidenum">
              <a:rPr lang="en-US"/>
              <a:pPr/>
              <a:t>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Codes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i="1" dirty="0"/>
              <a:t>A </a:t>
            </a:r>
            <a:r>
              <a:rPr lang="en-US" sz="2400" i="1" u="sng" dirty="0"/>
              <a:t>code</a:t>
            </a:r>
            <a:r>
              <a:rPr lang="en-US" sz="2400" i="1" dirty="0"/>
              <a:t> is a group of symbols that represent information together with a set of rules for interpreting the symbols.</a:t>
            </a:r>
          </a:p>
          <a:p>
            <a:pPr>
              <a:lnSpc>
                <a:spcPct val="80000"/>
              </a:lnSpc>
            </a:pPr>
            <a:r>
              <a:rPr lang="en-US" sz="2400" i="1" dirty="0"/>
              <a:t>The process of turning a message into code form is called </a:t>
            </a:r>
            <a:r>
              <a:rPr lang="en-US" sz="2400" i="1" u="sng" dirty="0"/>
              <a:t>encoding</a:t>
            </a:r>
            <a:r>
              <a:rPr lang="en-US" sz="2400" i="1" dirty="0"/>
              <a:t>.  The reverse process is called </a:t>
            </a:r>
            <a:r>
              <a:rPr lang="en-US" sz="2400" i="1" u="sng" dirty="0"/>
              <a:t>decoding</a:t>
            </a:r>
            <a:r>
              <a:rPr lang="en-US" sz="2400" i="1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400" i="1" dirty="0"/>
              <a:t>A </a:t>
            </a:r>
            <a:r>
              <a:rPr lang="en-US" sz="2400" i="1" u="sng" dirty="0"/>
              <a:t>binary code</a:t>
            </a:r>
            <a:r>
              <a:rPr lang="en-US" sz="2400" i="1" dirty="0"/>
              <a:t> is a coding scheme that uses two symbols, usually 0 or 1.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Mathematically, binary codes represent numbers in </a:t>
            </a:r>
            <a:r>
              <a:rPr lang="en-US" sz="2400" i="1" dirty="0"/>
              <a:t>base 2</a:t>
            </a:r>
            <a:r>
              <a:rPr lang="en-US" sz="24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400"/>
              <a:t>For example, 1011 would represent the </a:t>
            </a:r>
            <a:r>
              <a:rPr lang="en-US" sz="2400" smtClean="0"/>
              <a:t>number       </a:t>
            </a:r>
            <a:r>
              <a:rPr lang="en-US" sz="2400"/>
              <a:t>1 x 2</a:t>
            </a:r>
            <a:r>
              <a:rPr lang="en-US" sz="2400" baseline="30000"/>
              <a:t>0</a:t>
            </a:r>
            <a:r>
              <a:rPr lang="en-US" sz="2400"/>
              <a:t> +1 x 2</a:t>
            </a:r>
            <a:r>
              <a:rPr lang="en-US" sz="2400" baseline="30000"/>
              <a:t>1</a:t>
            </a:r>
            <a:r>
              <a:rPr lang="en-US" sz="2400"/>
              <a:t> + 0 x 2</a:t>
            </a:r>
            <a:r>
              <a:rPr lang="en-US" sz="2400" baseline="30000"/>
              <a:t>2</a:t>
            </a:r>
            <a:r>
              <a:rPr lang="en-US" sz="2400"/>
              <a:t> + 1 x 2</a:t>
            </a:r>
            <a:r>
              <a:rPr lang="en-US" sz="2400" baseline="30000"/>
              <a:t>3</a:t>
            </a:r>
            <a:r>
              <a:rPr lang="en-US" sz="2400"/>
              <a:t> = 1+2+0+8 = 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EBDB-9416-498C-B498-3708D4CC08E6}" type="slidenum">
              <a:rPr lang="en-US"/>
              <a:pPr/>
              <a:t>30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Compression (cont.)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700"/>
              <a:t>As an illustration of data compression, let’s use the idea of gene sequences.</a:t>
            </a:r>
          </a:p>
          <a:p>
            <a:r>
              <a:rPr lang="en-US" sz="2700"/>
              <a:t>Biologists are able to describe genes by specifying sequences composed of the four letters A, T, G, and C, which stand for the four nucleotides </a:t>
            </a:r>
            <a:r>
              <a:rPr lang="en-US" sz="2700" i="1"/>
              <a:t>adenine</a:t>
            </a:r>
            <a:r>
              <a:rPr lang="en-US" sz="2700"/>
              <a:t>, </a:t>
            </a:r>
            <a:r>
              <a:rPr lang="en-US" sz="2700" i="1"/>
              <a:t>thymine</a:t>
            </a:r>
            <a:r>
              <a:rPr lang="en-US" sz="2700"/>
              <a:t>, </a:t>
            </a:r>
            <a:r>
              <a:rPr lang="en-US" sz="2700" i="1"/>
              <a:t>guanine</a:t>
            </a:r>
            <a:r>
              <a:rPr lang="en-US" sz="2700"/>
              <a:t>, and </a:t>
            </a:r>
            <a:r>
              <a:rPr lang="en-US" sz="2700" i="1"/>
              <a:t>cytosine</a:t>
            </a:r>
            <a:r>
              <a:rPr lang="en-US" sz="2700"/>
              <a:t>, respectively.</a:t>
            </a:r>
          </a:p>
          <a:p>
            <a:r>
              <a:rPr lang="en-US" sz="2700"/>
              <a:t>Suppose we wish to encode the sequence AAACAGTAAC.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63C2-4D9D-4C5E-A73A-A1B48F6AED3B}" type="slidenum">
              <a:rPr lang="en-US"/>
              <a:pPr/>
              <a:t>31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Compression (cont.)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One way is to use the (fixed-length) code:  A</a:t>
            </a:r>
            <a:r>
              <a:rPr lang="en-US" sz="2000" dirty="0">
                <a:sym typeface="Wingdings" pitchFamily="2" charset="2"/>
              </a:rPr>
              <a:t>00, C01, T10, and G11. 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Then AAACAGTAAC is encoded as:  00000001001110000001.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From experience, biologists know that the frequency of occurrence from most frequent to least frequent is A, C, T, G.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Thus, it would more efficient to choose the following binary code:  A</a:t>
            </a:r>
            <a:r>
              <a:rPr lang="en-US" sz="2000" dirty="0">
                <a:sym typeface="Wingdings" pitchFamily="2" charset="2"/>
              </a:rPr>
              <a:t>0, C10, T110, and G111.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With this new code, AAACAGTAAC is encoded as:  0001001111100010.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Notice that this new binary code word has 16 </a:t>
            </a:r>
            <a:r>
              <a:rPr lang="en-US" sz="2000" dirty="0" smtClean="0"/>
              <a:t>digits </a:t>
            </a:r>
            <a:r>
              <a:rPr lang="en-US" sz="2000" dirty="0"/>
              <a:t>versus </a:t>
            </a:r>
            <a:r>
              <a:rPr lang="en-US" sz="2000"/>
              <a:t>20 </a:t>
            </a:r>
            <a:r>
              <a:rPr lang="en-US" sz="2000" smtClean="0"/>
              <a:t>digits </a:t>
            </a:r>
            <a:r>
              <a:rPr lang="en-US" sz="2000" dirty="0"/>
              <a:t>for the fixed-length code, </a:t>
            </a:r>
            <a:r>
              <a:rPr lang="en-US" sz="2000" dirty="0" smtClean="0"/>
              <a:t>so 20% fewer digits are used.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This new code is an example of data compression!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850-3767-484F-B09F-7B5E7F0CA779}" type="slidenum">
              <a:rPr lang="en-US"/>
              <a:pPr/>
              <a:t>32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Compression (cont.)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/>
              <a:t>Suppose we wish to decode a sequence encoded with the new data compression scheme, such as 0001001111100010.</a:t>
            </a:r>
          </a:p>
          <a:p>
            <a:pPr>
              <a:lnSpc>
                <a:spcPct val="80000"/>
              </a:lnSpc>
            </a:pPr>
            <a:r>
              <a:rPr lang="en-US" sz="2200"/>
              <a:t>Looking at groups of three digits at a time, we can decode this message!</a:t>
            </a:r>
          </a:p>
          <a:p>
            <a:pPr>
              <a:lnSpc>
                <a:spcPct val="80000"/>
              </a:lnSpc>
            </a:pPr>
            <a:r>
              <a:rPr lang="en-US" sz="2200"/>
              <a:t>Since 0 only occurs at the end of a code word, and the codes words that end in 0 are 0, 10, and 110, we can put a mark after every 0, as this will be the end of a code word.</a:t>
            </a:r>
          </a:p>
          <a:p>
            <a:pPr>
              <a:lnSpc>
                <a:spcPct val="80000"/>
              </a:lnSpc>
            </a:pPr>
            <a:r>
              <a:rPr lang="en-US" sz="2200"/>
              <a:t>The only time a sequence of 111 occurs is for the code word 111, so we can put a mark after every triple of 1’s.</a:t>
            </a:r>
          </a:p>
          <a:p>
            <a:pPr>
              <a:lnSpc>
                <a:spcPct val="80000"/>
              </a:lnSpc>
            </a:pPr>
            <a:r>
              <a:rPr lang="en-US" sz="2200"/>
              <a:t>Thus, we have:   0,0,0,10,0,111,110,0,0,10, which is AAACAGTAAC.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844E-1B44-41CF-BF45-A54FB2B7C809}" type="slidenum">
              <a:rPr lang="en-US"/>
              <a:pPr/>
              <a:t>33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u="sng"/>
              <a:t>The Code Book</a:t>
            </a:r>
            <a:r>
              <a:rPr lang="en-US" sz="2400"/>
              <a:t>, by Simon Singh, 1999.</a:t>
            </a:r>
          </a:p>
          <a:p>
            <a:pPr>
              <a:lnSpc>
                <a:spcPct val="90000"/>
              </a:lnSpc>
            </a:pPr>
            <a:r>
              <a:rPr lang="en-US" sz="2400" u="sng"/>
              <a:t>For All Practical Purposes (5</a:t>
            </a:r>
            <a:r>
              <a:rPr lang="en-US" sz="2400" u="sng" baseline="30000"/>
              <a:t>th</a:t>
            </a:r>
            <a:r>
              <a:rPr lang="en-US" sz="2400" u="sng"/>
              <a:t> ed.)</a:t>
            </a:r>
            <a:r>
              <a:rPr lang="en-US" sz="2400"/>
              <a:t>, COMAP, 2000.</a:t>
            </a:r>
          </a:p>
          <a:p>
            <a:pPr>
              <a:lnSpc>
                <a:spcPct val="90000"/>
              </a:lnSpc>
            </a:pPr>
            <a:r>
              <a:rPr lang="en-US" sz="2400"/>
              <a:t>St. Andrews' University History of Mathematics:  </a:t>
            </a:r>
            <a:r>
              <a:rPr lang="en-US" sz="2400">
                <a:hlinkClick r:id="rId2"/>
              </a:rPr>
              <a:t>http://www-groups.dcs.st-and.ac.uk/~history/index.html</a:t>
            </a:r>
            <a:r>
              <a:rPr lang="en-US" sz="2400"/>
              <a:t>  </a:t>
            </a:r>
          </a:p>
          <a:p>
            <a:pPr>
              <a:lnSpc>
                <a:spcPct val="90000"/>
              </a:lnSpc>
            </a:pPr>
            <a:r>
              <a:rPr lang="en-US" sz="2400">
                <a:hlinkClick r:id="rId3"/>
              </a:rPr>
              <a:t>http://memory-alpha.org/en/wiki/Transporter</a:t>
            </a:r>
            <a:r>
              <a:rPr 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sz="2400">
                <a:hlinkClick r:id="rId4"/>
              </a:rPr>
              <a:t>http://en.wikipedia.org/wiki/Venn_diagram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5BDBF-690E-4CB9-A328-048D7F303363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ASCII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700"/>
              <a:t>One example of a binary code is the </a:t>
            </a:r>
            <a:r>
              <a:rPr lang="en-US" sz="2700" i="1"/>
              <a:t>American Standard Code for Information Interchange (ASCII).</a:t>
            </a:r>
          </a:p>
          <a:p>
            <a:r>
              <a:rPr lang="en-US" sz="2700"/>
              <a:t>This code is used by computers to turn letters, numbers, and other characters into </a:t>
            </a:r>
            <a:r>
              <a:rPr lang="en-US" sz="2700" i="1"/>
              <a:t>strings</a:t>
            </a:r>
            <a:r>
              <a:rPr lang="en-US" sz="2700"/>
              <a:t> (lists) of binary digits or </a:t>
            </a:r>
            <a:r>
              <a:rPr lang="en-US" sz="2700" i="1"/>
              <a:t>bits</a:t>
            </a:r>
            <a:r>
              <a:rPr lang="en-US" sz="2700"/>
              <a:t>.</a:t>
            </a:r>
          </a:p>
          <a:p>
            <a:r>
              <a:rPr lang="en-US" sz="2700"/>
              <a:t>When a key is pressed, a computer will interpret the corresponding symbol as a string of bits unique to that symbol.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76F5-B8C7-4903-9DE5-DA6364069BEC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ASCII (cont.)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838200"/>
          </a:xfrm>
        </p:spPr>
        <p:txBody>
          <a:bodyPr/>
          <a:lstStyle/>
          <a:p>
            <a:r>
              <a:rPr lang="en-US" sz="2400"/>
              <a:t>Here are the ASCII bit strings for the capital letters in our alphabet:</a:t>
            </a:r>
          </a:p>
        </p:txBody>
      </p:sp>
      <p:graphicFrame>
        <p:nvGraphicFramePr>
          <p:cNvPr id="66931" name="Group 371"/>
          <p:cNvGraphicFramePr>
            <a:graphicFrameLocks noGrp="1"/>
          </p:cNvGraphicFramePr>
          <p:nvPr/>
        </p:nvGraphicFramePr>
        <p:xfrm>
          <a:off x="2590800" y="2743200"/>
          <a:ext cx="3657600" cy="3489643"/>
        </p:xfrm>
        <a:graphic>
          <a:graphicData uri="http://schemas.openxmlformats.org/drawingml/2006/table">
            <a:tbl>
              <a:tblPr/>
              <a:tblGrid>
                <a:gridCol w="685800"/>
                <a:gridCol w="1143000"/>
                <a:gridCol w="685800"/>
                <a:gridCol w="1143000"/>
              </a:tblGrid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Letter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Letter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ASCII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0100 1110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0100 0010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0100 1111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0100 0011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0101 0000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0100 0100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0101 0001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0100 0101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0101 0010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0100 0110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0101 0011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0100 0111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0101 0100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0100 1000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0101 0101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0100 1001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0101 0110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0100 1010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0101 0111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0100 1011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0101 1000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0100 1100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0101 1001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0100 1101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0101 1010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806A-56B6-4DB0-BE74-D5F699988871}" type="slidenum">
              <a:rPr lang="en-US"/>
              <a:pPr/>
              <a:t>6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ASCII (cont.)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Thus, in binary, using ASCII, the text “MR SPOCK” would be encoded as: </a:t>
            </a:r>
          </a:p>
          <a:p>
            <a:r>
              <a:rPr lang="en-US"/>
              <a:t>0100 1101 0101 0010 0101 0011 0101 0000 0100 1111 0100 0011 0100 1011</a:t>
            </a:r>
          </a:p>
          <a:p>
            <a:r>
              <a:rPr lang="en-US"/>
              <a:t>HW:  What would be the decimal equivalent of this bit string?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5D509-6F8F-4D9C-B9ED-DC9E0C069094}" type="slidenum">
              <a:rPr lang="en-US"/>
              <a:pPr/>
              <a:t>7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When data is transmitted, it is important to make sure that errors are corrected!</a:t>
            </a:r>
          </a:p>
          <a:p>
            <a:pPr>
              <a:lnSpc>
                <a:spcPct val="90000"/>
              </a:lnSpc>
            </a:pPr>
            <a:r>
              <a:rPr lang="en-US" sz="2000"/>
              <a:t>This is done all the time by computers, fax machines, cell phones, CD players, iPods, satellites, etc.</a:t>
            </a:r>
          </a:p>
          <a:p>
            <a:pPr>
              <a:lnSpc>
                <a:spcPct val="90000"/>
              </a:lnSpc>
            </a:pPr>
            <a:r>
              <a:rPr lang="en-US" sz="2000"/>
              <a:t>In the Star Trek universe, this would be especially important for the transporter to work correctly!</a:t>
            </a:r>
          </a:p>
        </p:txBody>
      </p:sp>
      <p:pic>
        <p:nvPicPr>
          <p:cNvPr id="69638" name="Picture 6" descr="A Galaxy class transporter pad">
            <a:hlinkClick r:id="rId2" tooltip="A Galaxy class transporter pad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286000"/>
            <a:ext cx="3505200" cy="2628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9748-6FF8-4A73-908D-44AB04F9E2CE}" type="slidenum">
              <a:rPr lang="en-US"/>
              <a:pPr/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 (cont.)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 dirty="0"/>
              <a:t>We use error correction in languages such as English!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For example, consider the phrase:  “Bean me up Scotty!”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Most likely, there has been an error in transmission, which can be corrected by looking at the extra information in the sentence.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The word “bean” is most likely “beam”.</a:t>
            </a:r>
          </a:p>
          <a:p>
            <a:pPr>
              <a:lnSpc>
                <a:spcPct val="80000"/>
              </a:lnSpc>
            </a:pPr>
            <a:r>
              <a:rPr lang="en-US" sz="2200" dirty="0"/>
              <a:t>Other possibilities:  bear, been, lean, which don’t really make sense.</a:t>
            </a:r>
          </a:p>
          <a:p>
            <a:pPr>
              <a:lnSpc>
                <a:spcPct val="80000"/>
              </a:lnSpc>
            </a:pPr>
            <a:r>
              <a:rPr lang="en-US" sz="2200" smtClean="0"/>
              <a:t>Languages </a:t>
            </a:r>
            <a:r>
              <a:rPr lang="en-US" sz="2200"/>
              <a:t>such as English have </a:t>
            </a:r>
            <a:r>
              <a:rPr lang="en-US" sz="2200" i="1"/>
              <a:t>redundancy</a:t>
            </a:r>
            <a:r>
              <a:rPr lang="en-US" sz="2200"/>
              <a:t> (extra information) built into them so that we can infer the correct message, even if the message may have been received incorrectly!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9DE1-01DB-4ADF-B72F-DE44F7FC8DD1}" type="slidenum">
              <a:rPr lang="en-US"/>
              <a:pPr/>
              <a:t>9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Correction (cont.)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Over the past </a:t>
            </a:r>
            <a:r>
              <a:rPr lang="en-US" sz="1800" dirty="0" smtClean="0"/>
              <a:t>half century, </a:t>
            </a:r>
            <a:r>
              <a:rPr lang="en-US" sz="1800" dirty="0"/>
              <a:t>mathematicians and engineers have developed sophisticated schemes to build redundancy into binary strings to correct errors in transmission!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One example can be illustrated with Venn diagrams!</a:t>
            </a:r>
          </a:p>
          <a:p>
            <a:pPr>
              <a:lnSpc>
                <a:spcPct val="80000"/>
              </a:lnSpc>
            </a:pPr>
            <a:r>
              <a:rPr lang="en-US" sz="1800" i="1" dirty="0"/>
              <a:t>Venn diagrams</a:t>
            </a:r>
            <a:r>
              <a:rPr lang="en-US" sz="1800" dirty="0"/>
              <a:t> are illustrations used in the branch of mathematics known as </a:t>
            </a:r>
            <a:r>
              <a:rPr lang="en-US" sz="1800" i="1" dirty="0"/>
              <a:t>set theory</a:t>
            </a:r>
            <a:r>
              <a:rPr lang="en-US" sz="1800" dirty="0"/>
              <a:t>.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They are used to show the mathematical or logical relationship between different groups of things (</a:t>
            </a:r>
            <a:r>
              <a:rPr lang="en-US" sz="1800" i="1" dirty="0"/>
              <a:t>sets</a:t>
            </a:r>
            <a:r>
              <a:rPr lang="en-US" sz="1800" dirty="0"/>
              <a:t>).</a:t>
            </a:r>
          </a:p>
        </p:txBody>
      </p:sp>
      <p:pic>
        <p:nvPicPr>
          <p:cNvPr id="70668" name="Picture 12" descr="Shannon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905000"/>
            <a:ext cx="2682875" cy="3276600"/>
          </a:xfrm>
          <a:prstGeom prst="rect">
            <a:avLst/>
          </a:prstGeom>
          <a:noFill/>
        </p:spPr>
      </p:pic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5105400" y="5257800"/>
            <a:ext cx="329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Claude Shannon (1916-2001)</a:t>
            </a:r>
          </a:p>
          <a:p>
            <a:r>
              <a:rPr lang="en-US" i="1"/>
              <a:t>“Father of Information Theory”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1225</TotalTime>
  <Words>2830</Words>
  <Application>Microsoft Office PowerPoint</Application>
  <PresentationFormat>On-screen Show (4:3)</PresentationFormat>
  <Paragraphs>519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Studio</vt:lpstr>
      <vt:lpstr>The Mathematics of Star Trek Workshop</vt:lpstr>
      <vt:lpstr>Topics</vt:lpstr>
      <vt:lpstr>Binary Codes</vt:lpstr>
      <vt:lpstr>ASCII</vt:lpstr>
      <vt:lpstr>ASCII (cont.)</vt:lpstr>
      <vt:lpstr>ASCII (cont.)</vt:lpstr>
      <vt:lpstr>Error Correction</vt:lpstr>
      <vt:lpstr>Error Correction (cont.)</vt:lpstr>
      <vt:lpstr>Error Correction (cont.)</vt:lpstr>
      <vt:lpstr>Error Correction (cont.)</vt:lpstr>
      <vt:lpstr>Error Correction (cont.)</vt:lpstr>
      <vt:lpstr>Error Correction (cont.)</vt:lpstr>
      <vt:lpstr>Error Correction (cont.)</vt:lpstr>
      <vt:lpstr>Error Correction (cont.)</vt:lpstr>
      <vt:lpstr>Error Correction (cont.)</vt:lpstr>
      <vt:lpstr>Error Correction (cont.)</vt:lpstr>
      <vt:lpstr>Parity-Check Sums</vt:lpstr>
      <vt:lpstr>Parity-Check Sums (cont.)</vt:lpstr>
      <vt:lpstr>Parity-Check Sums (cont.)</vt:lpstr>
      <vt:lpstr>Parity-Check Sums (cont.)</vt:lpstr>
      <vt:lpstr>Parity-Check Sums (cont.)</vt:lpstr>
      <vt:lpstr>Parity-Check Sums (cont.)</vt:lpstr>
      <vt:lpstr>Binary Linear Codes</vt:lpstr>
      <vt:lpstr>Binary Linear Codes (cont.)</vt:lpstr>
      <vt:lpstr>Binary Linear Codes (cont.)</vt:lpstr>
      <vt:lpstr>Binary Linear Codes (cont.)</vt:lpstr>
      <vt:lpstr>Binary Linear Codes (cont.)</vt:lpstr>
      <vt:lpstr>Data Compression</vt:lpstr>
      <vt:lpstr>Data Compression (cont.)</vt:lpstr>
      <vt:lpstr>Data Compression (cont.)</vt:lpstr>
      <vt:lpstr>Data Compression (cont.)</vt:lpstr>
      <vt:lpstr>Data Compression (cont.)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Mathematics of Star Trek</dc:title>
  <dc:creator>User 1</dc:creator>
  <cp:lastModifiedBy>User 1</cp:lastModifiedBy>
  <cp:revision>277</cp:revision>
  <dcterms:created xsi:type="dcterms:W3CDTF">2006-01-10T16:25:13Z</dcterms:created>
  <dcterms:modified xsi:type="dcterms:W3CDTF">2017-03-25T03:09:41Z</dcterms:modified>
</cp:coreProperties>
</file>