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notesSlides/notesSlide26.xml" ContentType="application/vnd.openxmlformats-officedocument.presentationml.notesSlide+xml"/>
  <Override PartName="/ppt/charts/chart3.xml" ContentType="application/vnd.openxmlformats-officedocument.drawingml.chart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5" r:id="rId1"/>
  </p:sldMasterIdLst>
  <p:notesMasterIdLst>
    <p:notesMasterId r:id="rId35"/>
  </p:notesMasterIdLst>
  <p:handoutMasterIdLst>
    <p:handoutMasterId r:id="rId36"/>
  </p:handoutMasterIdLst>
  <p:sldIdLst>
    <p:sldId id="404" r:id="rId2"/>
    <p:sldId id="405" r:id="rId3"/>
    <p:sldId id="406" r:id="rId4"/>
    <p:sldId id="359" r:id="rId5"/>
    <p:sldId id="360" r:id="rId6"/>
    <p:sldId id="361" r:id="rId7"/>
    <p:sldId id="362" r:id="rId8"/>
    <p:sldId id="382" r:id="rId9"/>
    <p:sldId id="363" r:id="rId10"/>
    <p:sldId id="386" r:id="rId11"/>
    <p:sldId id="374" r:id="rId12"/>
    <p:sldId id="385" r:id="rId13"/>
    <p:sldId id="381" r:id="rId14"/>
    <p:sldId id="387" r:id="rId15"/>
    <p:sldId id="364" r:id="rId16"/>
    <p:sldId id="365" r:id="rId17"/>
    <p:sldId id="366" r:id="rId18"/>
    <p:sldId id="375" r:id="rId19"/>
    <p:sldId id="383" r:id="rId20"/>
    <p:sldId id="367" r:id="rId21"/>
    <p:sldId id="384" r:id="rId22"/>
    <p:sldId id="368" r:id="rId23"/>
    <p:sldId id="369" r:id="rId24"/>
    <p:sldId id="370" r:id="rId25"/>
    <p:sldId id="410" r:id="rId26"/>
    <p:sldId id="424" r:id="rId27"/>
    <p:sldId id="411" r:id="rId28"/>
    <p:sldId id="412" r:id="rId29"/>
    <p:sldId id="432" r:id="rId30"/>
    <p:sldId id="433" r:id="rId31"/>
    <p:sldId id="440" r:id="rId32"/>
    <p:sldId id="435" r:id="rId33"/>
    <p:sldId id="409" r:id="rId34"/>
  </p:sldIdLst>
  <p:sldSz cx="9144000" cy="6858000" type="screen4x3"/>
  <p:notesSz cx="6997700" cy="92710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CC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0" autoAdjust="0"/>
    <p:restoredTop sz="90353" autoAdjust="0"/>
  </p:normalViewPr>
  <p:slideViewPr>
    <p:cSldViewPr>
      <p:cViewPr>
        <p:scale>
          <a:sx n="94" d="100"/>
          <a:sy n="94" d="100"/>
        </p:scale>
        <p:origin x="-1085" y="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%201\Desktop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%201\Desktop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%201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4F81BD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aseline="0"/>
                      <a:t>25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Sheet1!$A$1:$A$3</c:f>
              <c:numCache>
                <c:formatCode>General</c:formatCode>
                <c:ptCount val="3"/>
                <c:pt idx="0">
                  <c:v>25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4F81BD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aseline="0"/>
                      <a:t>25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Sheet1!$A$1:$A$3</c:f>
              <c:numCache>
                <c:formatCode>General</c:formatCode>
                <c:ptCount val="3"/>
                <c:pt idx="0">
                  <c:v>25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4F81BD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aseline="0"/>
                      <a:t>25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Sheet1!$A$1:$A$3</c:f>
              <c:numCache>
                <c:formatCode>General</c:formatCode>
                <c:ptCount val="3"/>
                <c:pt idx="0">
                  <c:v>25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82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82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C81F44B-2C71-4B3C-B632-4ACD3B0218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55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57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7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57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B55CA8AC-D2A2-41EE-BBE0-5BC86B18FA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63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43071-3C46-4E63-B86A-DA389BFE1F14}" type="slidenum">
              <a:rPr lang="en-US"/>
              <a:pPr/>
              <a:t>10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2CECF-7719-4E78-AEF8-B599707B0A80}" type="slidenum">
              <a:rPr lang="en-US"/>
              <a:pPr/>
              <a:t>11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C64F3-12F6-482D-AA4E-7CBA011AD831}" type="slidenum">
              <a:rPr lang="en-US"/>
              <a:pPr/>
              <a:t>12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EBB94-2FE4-4EEC-86EE-F98AAEC25B9C}" type="slidenum">
              <a:rPr lang="en-US"/>
              <a:pPr/>
              <a:t>13</a:t>
            </a:fld>
            <a:endParaRPr lang="en-US"/>
          </a:p>
        </p:txBody>
      </p:sp>
      <p:sp>
        <p:nvSpPr>
          <p:cNvPr id="67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79697-B284-4D39-8B00-AC9A8686C27C}" type="slidenum">
              <a:rPr lang="en-US"/>
              <a:pPr/>
              <a:t>14</a:t>
            </a:fld>
            <a:endParaRPr lang="en-US"/>
          </a:p>
        </p:txBody>
      </p:sp>
      <p:sp>
        <p:nvSpPr>
          <p:cNvPr id="68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DF42A7-A386-453E-ABE4-1F2FB669DB15}" type="slidenum">
              <a:rPr lang="en-US"/>
              <a:pPr/>
              <a:t>15</a:t>
            </a:fld>
            <a:endParaRPr lang="en-US"/>
          </a:p>
        </p:txBody>
      </p:sp>
      <p:sp>
        <p:nvSpPr>
          <p:cNvPr id="628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D79750-DD96-4785-94A2-994CEBD4DC74}" type="slidenum">
              <a:rPr lang="en-US"/>
              <a:pPr/>
              <a:t>16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03BF5-B999-4507-8903-AE4C03D16C49}" type="slidenum">
              <a:rPr lang="en-US"/>
              <a:pPr/>
              <a:t>17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8410D-67B5-4E9E-921F-F244D2E0C510}" type="slidenum">
              <a:rPr lang="en-US"/>
              <a:pPr/>
              <a:t>18</a:t>
            </a:fld>
            <a:endParaRPr lang="en-US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1D4827-BD76-4044-8162-E1DA4B8474AA}" type="slidenum">
              <a:rPr lang="en-US"/>
              <a:pPr/>
              <a:t>19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D4A44-2352-4F1D-B54E-6939A04CCEFC}" type="slidenum">
              <a:rPr lang="en-US"/>
              <a:pPr/>
              <a:t>20</a:t>
            </a:fld>
            <a:endParaRPr lang="en-US"/>
          </a:p>
        </p:txBody>
      </p:sp>
      <p:sp>
        <p:nvSpPr>
          <p:cNvPr id="634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43E04-3EEA-4F76-BE66-8C7F38114249}" type="slidenum">
              <a:rPr lang="en-US"/>
              <a:pPr/>
              <a:t>21</a:t>
            </a:fld>
            <a:endParaRPr lang="en-US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A49DB-1928-4FDD-84F1-928460AF847B}" type="slidenum">
              <a:rPr lang="en-US"/>
              <a:pPr/>
              <a:t>22</a:t>
            </a:fld>
            <a:endParaRPr lang="en-US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3D7FB-2EF6-4055-BC03-836CB35FD3A4}" type="slidenum">
              <a:rPr lang="en-US"/>
              <a:pPr/>
              <a:t>23</a:t>
            </a:fld>
            <a:endParaRPr lang="en-US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DCDE2-CDF6-4ECA-94B8-269E83D75A67}" type="slidenum">
              <a:rPr lang="en-US"/>
              <a:pPr/>
              <a:t>24</a:t>
            </a:fld>
            <a:endParaRPr 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507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2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646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CA8AC-D2A2-41EE-BBE0-5BC86B18FA4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F447E-307B-46D4-9C0B-B21B6AA4311F}" type="slidenum">
              <a:rPr lang="en-US"/>
              <a:pPr/>
              <a:t>4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24A6C-58AB-4555-9F35-7F3999440B2F}" type="slidenum">
              <a:rPr lang="en-US"/>
              <a:pPr/>
              <a:t>5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3EBEF-D010-4699-84DD-1A73B69F786D}" type="slidenum">
              <a:rPr lang="en-US"/>
              <a:pPr/>
              <a:t>6</a:t>
            </a:fld>
            <a:endParaRPr 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4B7F8-0871-43A2-8903-9EE1E3537332}" type="slidenum">
              <a:rPr lang="en-US"/>
              <a:pPr/>
              <a:t>7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AEDE17-25D5-470E-ADAC-9F780E550436}" type="slidenum">
              <a:rPr lang="en-US"/>
              <a:pPr/>
              <a:t>8</a:t>
            </a:fld>
            <a:endParaRPr lang="en-US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87062-5C5D-40F6-8336-D909CA0E1661}" type="slidenum">
              <a:rPr lang="en-US"/>
              <a:pPr/>
              <a:t>9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12289D41-9021-4EFD-8639-22B1B1D5E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9AEF0-8CDF-42B6-ADAE-814DE1386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6BB79-BB03-481E-9606-0170EC9CA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81B9F106-420B-41A3-B9C3-6767E21C6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5D984-1024-4689-BF78-83C88CE8A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2ED99-C714-4EB1-9E44-FB00ABBB4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5BE37-AF1E-4E75-A031-ABA56F574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55B6D-18A1-4C1C-B7E3-EEC182EF6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8C824-4C3C-4D5E-A553-4D21937E3E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3CAD3-F0FF-427F-94B3-29DD3C082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C4052-518B-4424-8743-79834FC90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5FD09-DFFB-4A35-95AA-96EC2744E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81B9F106-420B-41A3-B9C3-6767E21C6C6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2.xml"/><Relationship Id="rId4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aperiodical.com/2013/04/the-maths-of-star-trek-the-original-series-part-i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Mathematics of Star </a:t>
            </a:r>
            <a:r>
              <a:rPr lang="en-US" dirty="0" smtClean="0"/>
              <a:t>Trek Workshop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</a:t>
            </a:r>
            <a:r>
              <a:rPr lang="en-US"/>
              <a:t>1</a:t>
            </a:r>
            <a:r>
              <a:rPr lang="en-US" smtClean="0"/>
              <a:t>:  </a:t>
            </a:r>
            <a:r>
              <a:rPr lang="en-US" dirty="0" smtClean="0"/>
              <a:t>Red Shirt Survivability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Some Events</a:t>
            </a:r>
            <a:endParaRPr lang="en-US">
              <a:cs typeface="Arial" charset="0"/>
            </a:endParaRPr>
          </a:p>
        </p:txBody>
      </p:sp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cs typeface="Arial" charset="0"/>
              </a:rPr>
              <a:t>2(a)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</a:rPr>
              <a:t>Experiment:  Select a card from a deck of 52 cards.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</a:rPr>
              <a:t>Sample Space:  </a:t>
            </a:r>
            <a:r>
              <a:rPr lang="en-US" b="1">
                <a:cs typeface="Arial" charset="0"/>
              </a:rPr>
              <a:t>S</a:t>
            </a:r>
            <a:r>
              <a:rPr lang="en-US">
                <a:cs typeface="Arial" charset="0"/>
              </a:rPr>
              <a:t> = {</a:t>
            </a:r>
            <a:r>
              <a:rPr lang="en-US">
                <a:solidFill>
                  <a:srgbClr val="FF6600"/>
                </a:solidFill>
                <a:cs typeface="Arial" charset="0"/>
                <a:sym typeface="Symbol" pitchFamily="18" charset="2"/>
              </a:rPr>
              <a:t>A, A, </a:t>
            </a:r>
            <a:r>
              <a:rPr lang="en-US">
                <a:cs typeface="Arial" charset="0"/>
                <a:sym typeface="Symbol" pitchFamily="18" charset="2"/>
              </a:rPr>
              <a:t>A, </a:t>
            </a:r>
            <a:r>
              <a:rPr lang="en-US">
                <a:cs typeface="Arial" charset="0"/>
              </a:rPr>
              <a:t>A</a:t>
            </a:r>
            <a:r>
              <a:rPr lang="en-US">
                <a:cs typeface="Arial" charset="0"/>
                <a:sym typeface="Symbol" pitchFamily="18" charset="2"/>
              </a:rPr>
              <a:t>, </a:t>
            </a:r>
            <a:r>
              <a:rPr lang="en-US">
                <a:solidFill>
                  <a:srgbClr val="FF6600"/>
                </a:solidFill>
                <a:cs typeface="Arial" charset="0"/>
                <a:sym typeface="Symbol" pitchFamily="18" charset="2"/>
              </a:rPr>
              <a:t>2, 2, </a:t>
            </a:r>
            <a:r>
              <a:rPr lang="en-US">
                <a:cs typeface="Arial" charset="0"/>
                <a:sym typeface="Symbol" pitchFamily="18" charset="2"/>
              </a:rPr>
              <a:t>2, </a:t>
            </a:r>
            <a:r>
              <a:rPr lang="en-US">
                <a:cs typeface="Arial" charset="0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 …, </a:t>
            </a:r>
            <a:r>
              <a:rPr lang="en-US">
                <a:solidFill>
                  <a:srgbClr val="FF6600"/>
                </a:solidFill>
                <a:cs typeface="Arial" charset="0"/>
                <a:sym typeface="Symbol" pitchFamily="18" charset="2"/>
              </a:rPr>
              <a:t>K, K, </a:t>
            </a:r>
            <a:r>
              <a:rPr lang="en-US">
                <a:cs typeface="Arial" charset="0"/>
                <a:sym typeface="Symbol" pitchFamily="18" charset="2"/>
              </a:rPr>
              <a:t>K, </a:t>
            </a:r>
            <a:r>
              <a:rPr lang="en-US">
                <a:cs typeface="Arial" charset="0"/>
              </a:rPr>
              <a:t>K</a:t>
            </a:r>
            <a:r>
              <a:rPr lang="en-US">
                <a:cs typeface="Arial" charset="0"/>
                <a:sym typeface="Symbol" pitchFamily="18" charset="2"/>
              </a:rPr>
              <a:t>}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Event:  Select a card with a diamond.  E = {</a:t>
            </a:r>
            <a:r>
              <a:rPr lang="en-US">
                <a:solidFill>
                  <a:srgbClr val="FF6600"/>
                </a:solidFill>
                <a:cs typeface="Arial" charset="0"/>
                <a:sym typeface="Symbol" pitchFamily="18" charset="2"/>
              </a:rPr>
              <a:t>A, 2, </a:t>
            </a:r>
            <a:r>
              <a:rPr lang="en-US">
                <a:cs typeface="Arial" charset="0"/>
                <a:sym typeface="Symbol" pitchFamily="18" charset="2"/>
              </a:rPr>
              <a:t>…, </a:t>
            </a:r>
            <a:r>
              <a:rPr lang="en-US">
                <a:solidFill>
                  <a:srgbClr val="FF6600"/>
                </a:solidFill>
                <a:cs typeface="Arial" charset="0"/>
                <a:sym typeface="Symbol" pitchFamily="18" charset="2"/>
              </a:rPr>
              <a:t>K</a:t>
            </a:r>
            <a:r>
              <a:rPr lang="en-US">
                <a:cs typeface="Arial" charset="0"/>
                <a:sym typeface="Symbol" pitchFamily="18" charset="2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3793-1968-43EA-BE4C-B5D263D3CB6D}" type="slidenum">
              <a:rPr lang="en-US"/>
              <a:pPr/>
              <a:t>10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58" grpId="0"/>
      <p:bldP spid="68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2:  Some Events (cont.)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cs typeface="Arial" charset="0"/>
                <a:sym typeface="Symbol" pitchFamily="18" charset="2"/>
              </a:rPr>
              <a:t>2(b)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Experiment:  Poll a group of voters on their choice in an election with three candidates, A, B, and C.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Sample Space:  </a:t>
            </a:r>
            <a:r>
              <a:rPr lang="en-US" b="1">
                <a:cs typeface="Arial" charset="0"/>
                <a:sym typeface="Symbol" pitchFamily="18" charset="2"/>
              </a:rPr>
              <a:t>S</a:t>
            </a:r>
            <a:r>
              <a:rPr lang="en-US">
                <a:cs typeface="Arial" charset="0"/>
                <a:sym typeface="Symbol" pitchFamily="18" charset="2"/>
              </a:rPr>
              <a:t> = { A, B, C}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Event:  Voter chooses B or C.  E = {B,C}.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B9E31-DB12-407E-AE90-B93FA11B1528}" type="slidenum">
              <a:rPr lang="en-US"/>
              <a:pPr/>
              <a:t>11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4" grpId="0"/>
      <p:bldP spid="64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2:  Some Events (cont.)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cs typeface="Arial" charset="0"/>
                <a:sym typeface="Symbol" pitchFamily="18" charset="2"/>
              </a:rPr>
              <a:t>2(c)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Experiment:  Flip a coin, observe the up face.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Sample Space:  </a:t>
            </a:r>
            <a:r>
              <a:rPr lang="en-US" b="1">
                <a:cs typeface="Arial" charset="0"/>
                <a:sym typeface="Symbol" pitchFamily="18" charset="2"/>
              </a:rPr>
              <a:t>S</a:t>
            </a:r>
            <a:r>
              <a:rPr lang="en-US">
                <a:cs typeface="Arial" charset="0"/>
                <a:sym typeface="Symbol" pitchFamily="18" charset="2"/>
              </a:rPr>
              <a:t> = {H, T}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Event:  Up face is Tail.  E = {T}.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0D28-9796-49B6-9DC4-EECBBF21A08C}" type="slidenum">
              <a:rPr lang="en-US"/>
              <a:pPr/>
              <a:t>12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0" grpId="0"/>
      <p:bldP spid="6830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2:  Some Events (cont.)</a:t>
            </a:r>
            <a:endParaRPr lang="en-US" sz="4000">
              <a:cs typeface="Arial" charset="0"/>
            </a:endParaRPr>
          </a:p>
        </p:txBody>
      </p:sp>
      <p:sp>
        <p:nvSpPr>
          <p:cNvPr id="67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 charset="0"/>
                <a:sym typeface="Symbol" pitchFamily="18" charset="2"/>
              </a:rPr>
              <a:t>2(d)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Experiment:  Roll two six-sided dice, observe up faces.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Sample Space:  </a:t>
            </a:r>
            <a:r>
              <a:rPr lang="en-US" sz="2800" b="1">
                <a:cs typeface="Arial" charset="0"/>
                <a:sym typeface="Symbol" pitchFamily="18" charset="2"/>
              </a:rPr>
              <a:t>S</a:t>
            </a:r>
            <a:r>
              <a:rPr lang="en-US" sz="2800">
                <a:cs typeface="Arial" charset="0"/>
                <a:sym typeface="Symbol" pitchFamily="18" charset="2"/>
              </a:rPr>
              <a:t> = {(1,1), (1,2), (1,3), (1,4), (1,5), (1,6), …, (6,1), (6,2), (6,3), (6,4), (6,5), (6,6)}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Event:  Roll a pair:  E = {(1,1}, (2,2), (3,3), (4,4), (5,5), (6,6)}</a:t>
            </a:r>
            <a:r>
              <a:rPr lang="en-US"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2A7E-BC56-4BF9-8BDA-BB2067304811}" type="slidenum">
              <a:rPr lang="en-US"/>
              <a:pPr/>
              <a:t>13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8" grpId="0"/>
      <p:bldP spid="67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2:  Some Events (cont.)</a:t>
            </a:r>
            <a:endParaRPr lang="en-US" sz="4000">
              <a:cs typeface="Arial" charset="0"/>
            </a:endParaRP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600">
                <a:cs typeface="Arial" charset="0"/>
                <a:sym typeface="Symbol" pitchFamily="18" charset="2"/>
              </a:rPr>
              <a:t>2(e)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Experiment:  Roll two six-sided dice, add the up faces.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Sample Space:  </a:t>
            </a:r>
            <a:r>
              <a:rPr lang="en-US" b="1">
                <a:cs typeface="Arial" charset="0"/>
                <a:sym typeface="Symbol" pitchFamily="18" charset="2"/>
              </a:rPr>
              <a:t>S</a:t>
            </a:r>
            <a:r>
              <a:rPr lang="en-US">
                <a:cs typeface="Arial" charset="0"/>
                <a:sym typeface="Symbol" pitchFamily="18" charset="2"/>
              </a:rPr>
              <a:t> = {2, 3, 4, 5, 6, 7, 8, 9, 10, 11, 12}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>
                <a:cs typeface="Arial" charset="0"/>
                <a:sym typeface="Symbol" pitchFamily="18" charset="2"/>
              </a:rPr>
              <a:t>Event:  Roll an odd sum:  E = {3, 5, 7, 9, 11}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37F6E-DDFE-4D42-8BD6-034BED584F57}" type="slidenum">
              <a:rPr lang="en-US"/>
              <a:pPr/>
              <a:t>14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6" grpId="0"/>
      <p:bldP spid="6871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of an Event</a:t>
            </a:r>
            <a:endParaRPr lang="en-US">
              <a:cs typeface="Arial" charset="0"/>
            </a:endParaRPr>
          </a:p>
        </p:txBody>
      </p:sp>
      <p:sp>
        <p:nvSpPr>
          <p:cNvPr id="627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With these definitions, we can now define how to compute the probability of an event!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92F5-06DE-45A2-9827-1F888FA9C410}" type="slidenum">
              <a:rPr lang="en-US"/>
              <a:pPr/>
              <a:t>15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/>
      <p:bldP spid="6277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How to find the Probability of an Event E</a:t>
            </a:r>
            <a:endParaRPr lang="en-US" sz="4000">
              <a:cs typeface="Arial" charset="0"/>
            </a:endParaRPr>
          </a:p>
        </p:txBody>
      </p:sp>
      <p:sp>
        <p:nvSpPr>
          <p:cNvPr id="629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>
                <a:cs typeface="Arial" charset="0"/>
              </a:rPr>
              <a:t>Determine the elements of the sample space </a:t>
            </a:r>
            <a:r>
              <a:rPr lang="en-US" sz="2400" b="1" dirty="0">
                <a:cs typeface="Arial" charset="0"/>
              </a:rPr>
              <a:t>S</a:t>
            </a:r>
            <a:r>
              <a:rPr lang="en-US" sz="2400" dirty="0">
                <a:cs typeface="Arial" charset="0"/>
              </a:rPr>
              <a:t>.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cs typeface="Arial" charset="0"/>
              </a:rPr>
              <a:t>	S</a:t>
            </a:r>
            <a:r>
              <a:rPr lang="en-US" sz="2400" dirty="0">
                <a:cs typeface="Arial" charset="0"/>
              </a:rPr>
              <a:t> = {s</a:t>
            </a:r>
            <a:r>
              <a:rPr lang="en-US" sz="2400" baseline="-25000" dirty="0">
                <a:cs typeface="Arial" charset="0"/>
              </a:rPr>
              <a:t>1</a:t>
            </a:r>
            <a:r>
              <a:rPr lang="en-US" sz="2400" dirty="0">
                <a:cs typeface="Arial" charset="0"/>
              </a:rPr>
              <a:t>, s</a:t>
            </a:r>
            <a:r>
              <a:rPr lang="en-US" sz="2400" baseline="-25000" dirty="0">
                <a:cs typeface="Arial" charset="0"/>
              </a:rPr>
              <a:t>2</a:t>
            </a:r>
            <a:r>
              <a:rPr lang="en-US" sz="2400" dirty="0">
                <a:cs typeface="Arial" charset="0"/>
              </a:rPr>
              <a:t>, …, </a:t>
            </a:r>
            <a:r>
              <a:rPr lang="en-US" sz="2400" dirty="0" err="1">
                <a:cs typeface="Arial" charset="0"/>
              </a:rPr>
              <a:t>s</a:t>
            </a:r>
            <a:r>
              <a:rPr lang="en-US" sz="2400" baseline="-25000" dirty="0" err="1">
                <a:cs typeface="Arial" charset="0"/>
              </a:rPr>
              <a:t>n</a:t>
            </a:r>
            <a:r>
              <a:rPr lang="en-US" sz="2400" dirty="0">
                <a:cs typeface="Arial" charset="0"/>
              </a:rPr>
              <a:t>}.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n-US" sz="2400" dirty="0">
                <a:cs typeface="Arial" charset="0"/>
              </a:rPr>
              <a:t>Assign a </a:t>
            </a:r>
            <a:r>
              <a:rPr lang="en-US" sz="2400" i="1" dirty="0">
                <a:cs typeface="Arial" charset="0"/>
              </a:rPr>
              <a:t>weight </a:t>
            </a:r>
            <a:r>
              <a:rPr lang="en-US" sz="2400" dirty="0">
                <a:cs typeface="Arial" charset="0"/>
              </a:rPr>
              <a:t>or </a:t>
            </a:r>
            <a:r>
              <a:rPr lang="en-US" sz="2400" i="1" dirty="0">
                <a:cs typeface="Arial" charset="0"/>
              </a:rPr>
              <a:t>probability</a:t>
            </a:r>
            <a:r>
              <a:rPr lang="en-US" sz="2400" dirty="0">
                <a:cs typeface="Arial" charset="0"/>
              </a:rPr>
              <a:t> (i.e. number) to each element of </a:t>
            </a:r>
            <a:r>
              <a:rPr lang="en-US" sz="2400" b="1" dirty="0">
                <a:cs typeface="Arial" charset="0"/>
              </a:rPr>
              <a:t>S</a:t>
            </a:r>
            <a:r>
              <a:rPr lang="en-US" sz="2400" dirty="0">
                <a:cs typeface="Arial" charset="0"/>
              </a:rPr>
              <a:t> in such a way that:</a:t>
            </a:r>
          </a:p>
          <a:p>
            <a:pPr marL="609600" indent="-609600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Each weight is at least 0 and at most 1.</a:t>
            </a:r>
          </a:p>
          <a:p>
            <a:pPr marL="609600" indent="-609600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The sum of all the weights is 1.</a:t>
            </a:r>
          </a:p>
          <a:p>
            <a:pPr marL="609600" indent="-609600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(For each element </a:t>
            </a:r>
            <a:r>
              <a:rPr lang="en-US" sz="2000" dirty="0" err="1">
                <a:cs typeface="Arial" charset="0"/>
              </a:rPr>
              <a:t>s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in </a:t>
            </a:r>
            <a:r>
              <a:rPr lang="en-US" sz="2000" b="1" dirty="0">
                <a:cs typeface="Arial" charset="0"/>
              </a:rPr>
              <a:t>S</a:t>
            </a:r>
            <a:r>
              <a:rPr lang="en-US" sz="2000" dirty="0">
                <a:cs typeface="Arial" charset="0"/>
              </a:rPr>
              <a:t>, denote its weight by p(</a:t>
            </a:r>
            <a:r>
              <a:rPr lang="en-US" sz="2000" dirty="0" err="1">
                <a:cs typeface="Arial" charset="0"/>
              </a:rPr>
              <a:t>s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).)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n-US" sz="2400" dirty="0">
                <a:cs typeface="Arial" charset="0"/>
              </a:rPr>
              <a:t>Add the weights of all outcomes contained in event 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n-US" sz="2400" dirty="0">
                <a:cs typeface="Arial" charset="0"/>
              </a:rPr>
              <a:t>The sum of the weights of E is the </a:t>
            </a:r>
            <a:r>
              <a:rPr lang="en-US" sz="2400" i="1" dirty="0">
                <a:cs typeface="Arial" charset="0"/>
              </a:rPr>
              <a:t>probability</a:t>
            </a:r>
            <a:r>
              <a:rPr lang="en-US" sz="2400" dirty="0">
                <a:cs typeface="Arial" charset="0"/>
              </a:rPr>
              <a:t> of E and is denoted p(E).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1D7D-C93D-4539-B6B0-85D91B1A4E9E}" type="slidenum">
              <a:rPr lang="en-US"/>
              <a:pPr/>
              <a:t>16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9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2" grpId="0"/>
      <p:bldP spid="6297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How to find the Probability of an Event E (cont.)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cs typeface="Arial" charset="0"/>
              </a:rPr>
              <a:t>Notes: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Weights may be assigned in any fashion in Step 2, as long as both conditions are met.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Usually we choose weights that make sense in reality.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A </a:t>
            </a:r>
            <a:r>
              <a:rPr lang="en-US" sz="2400" i="1" dirty="0">
                <a:cs typeface="Arial" charset="0"/>
              </a:rPr>
              <a:t>probability model</a:t>
            </a:r>
            <a:r>
              <a:rPr lang="en-US" sz="2400" dirty="0">
                <a:cs typeface="Arial" charset="0"/>
              </a:rPr>
              <a:t> is a sample space </a:t>
            </a:r>
            <a:r>
              <a:rPr lang="en-US" sz="2400" b="1" dirty="0">
                <a:cs typeface="Arial" charset="0"/>
              </a:rPr>
              <a:t>S</a:t>
            </a:r>
            <a:r>
              <a:rPr lang="en-US" sz="2400" dirty="0">
                <a:cs typeface="Arial" charset="0"/>
              </a:rPr>
              <a:t> together with probabilities for each element of </a:t>
            </a:r>
            <a:r>
              <a:rPr lang="en-US" sz="2400" b="1" dirty="0">
                <a:cs typeface="Arial" charset="0"/>
              </a:rPr>
              <a:t>S</a:t>
            </a:r>
            <a:r>
              <a:rPr lang="en-US" sz="2400" dirty="0">
                <a:cs typeface="Arial" charset="0"/>
              </a:rPr>
              <a:t>. 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If each element of sample space </a:t>
            </a:r>
            <a:r>
              <a:rPr lang="en-US" sz="2400" b="1" dirty="0">
                <a:cs typeface="Arial" charset="0"/>
              </a:rPr>
              <a:t>S</a:t>
            </a:r>
            <a:r>
              <a:rPr lang="en-US" sz="2400" dirty="0">
                <a:cs typeface="Arial" charset="0"/>
              </a:rPr>
              <a:t> has the same probability, the model </a:t>
            </a:r>
            <a:r>
              <a:rPr lang="en-US" sz="2400" dirty="0" smtClean="0">
                <a:cs typeface="Arial" charset="0"/>
              </a:rPr>
              <a:t>is said to have </a:t>
            </a:r>
            <a:r>
              <a:rPr lang="en-US" sz="2400" i="1" dirty="0" smtClean="0">
                <a:cs typeface="Arial" charset="0"/>
              </a:rPr>
              <a:t>equally likely outcomes</a:t>
            </a:r>
            <a:r>
              <a:rPr lang="en-US" sz="2400" dirty="0" smtClean="0">
                <a:cs typeface="Arial" charset="0"/>
              </a:rPr>
              <a:t>.</a:t>
            </a:r>
            <a:endParaRPr lang="en-US" sz="2400" dirty="0">
              <a:cs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endParaRPr lang="en-US" sz="2400" dirty="0"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F1FC-DBD4-4EA9-B62C-CEEF80785EB7}" type="slidenum">
              <a:rPr lang="en-US"/>
              <a:pPr/>
              <a:t>17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1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1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0" grpId="0"/>
      <p:bldP spid="6318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Example 3:  Some Probability Models</a:t>
            </a:r>
            <a:endParaRPr lang="en-US" sz="4000" dirty="0">
              <a:cs typeface="Arial" charset="0"/>
            </a:endParaRPr>
          </a:p>
        </p:txBody>
      </p:sp>
      <p:sp>
        <p:nvSpPr>
          <p:cNvPr id="65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cs typeface="Arial" charset="0"/>
              </a:rPr>
              <a:t>3(a)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</a:rPr>
              <a:t>Experiment:  Select a card from a deck of 52 cards.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</a:rPr>
              <a:t>Sample Space:  </a:t>
            </a:r>
            <a:r>
              <a:rPr lang="en-US" sz="2400" b="1">
                <a:cs typeface="Arial" charset="0"/>
              </a:rPr>
              <a:t>S</a:t>
            </a:r>
            <a:r>
              <a:rPr lang="en-US" sz="2400">
                <a:cs typeface="Arial" charset="0"/>
              </a:rPr>
              <a:t> = {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A, A, </a:t>
            </a:r>
            <a:r>
              <a:rPr lang="en-US" sz="2400">
                <a:cs typeface="Arial" charset="0"/>
                <a:sym typeface="Symbol" pitchFamily="18" charset="2"/>
              </a:rPr>
              <a:t>A, </a:t>
            </a:r>
            <a:r>
              <a:rPr lang="en-US" sz="2400">
                <a:cs typeface="Arial" charset="0"/>
              </a:rPr>
              <a:t>A</a:t>
            </a:r>
            <a:r>
              <a:rPr lang="en-US" sz="2400">
                <a:cs typeface="Arial" charset="0"/>
                <a:sym typeface="Symbol" pitchFamily="18" charset="2"/>
              </a:rPr>
              <a:t>, 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2, 2, </a:t>
            </a:r>
            <a:r>
              <a:rPr lang="en-US" sz="2400">
                <a:cs typeface="Arial" charset="0"/>
                <a:sym typeface="Symbol" pitchFamily="18" charset="2"/>
              </a:rPr>
              <a:t>2, </a:t>
            </a:r>
            <a:r>
              <a:rPr lang="en-US" sz="2400">
                <a:cs typeface="Arial" charset="0"/>
              </a:rPr>
              <a:t>2</a:t>
            </a:r>
            <a:r>
              <a:rPr lang="en-US" sz="2400">
                <a:cs typeface="Arial" charset="0"/>
                <a:sym typeface="Symbol" pitchFamily="18" charset="2"/>
              </a:rPr>
              <a:t> …, 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K, K, </a:t>
            </a:r>
            <a:r>
              <a:rPr lang="en-US" sz="2400">
                <a:cs typeface="Arial" charset="0"/>
                <a:sym typeface="Symbol" pitchFamily="18" charset="2"/>
              </a:rPr>
              <a:t>K, </a:t>
            </a:r>
            <a:r>
              <a:rPr lang="en-US" sz="2400">
                <a:cs typeface="Arial" charset="0"/>
              </a:rPr>
              <a:t>K</a:t>
            </a:r>
            <a:r>
              <a:rPr lang="en-US" sz="2400">
                <a:cs typeface="Arial" charset="0"/>
                <a:sym typeface="Symbol" pitchFamily="18" charset="2"/>
              </a:rPr>
              <a:t>}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p(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A</a:t>
            </a:r>
            <a:r>
              <a:rPr lang="en-US" sz="2400">
                <a:cs typeface="Arial" charset="0"/>
                <a:sym typeface="Symbol" pitchFamily="18" charset="2"/>
              </a:rPr>
              <a:t>) = p(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A</a:t>
            </a:r>
            <a:r>
              <a:rPr lang="en-US" sz="2400">
                <a:cs typeface="Arial" charset="0"/>
                <a:sym typeface="Symbol" pitchFamily="18" charset="2"/>
              </a:rPr>
              <a:t>) = … = p(K) = p(</a:t>
            </a:r>
            <a:r>
              <a:rPr lang="en-US" sz="2400">
                <a:cs typeface="Arial" charset="0"/>
              </a:rPr>
              <a:t>K</a:t>
            </a:r>
            <a:r>
              <a:rPr lang="en-US" sz="2400">
                <a:cs typeface="Arial" charset="0"/>
                <a:sym typeface="Symbol" pitchFamily="18" charset="2"/>
              </a:rPr>
              <a:t>) = 1/52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For the event “select a card with a diamond”,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E = {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A, 2, </a:t>
            </a:r>
            <a:r>
              <a:rPr lang="en-US" sz="2400">
                <a:cs typeface="Arial" charset="0"/>
                <a:sym typeface="Symbol" pitchFamily="18" charset="2"/>
              </a:rPr>
              <a:t>…, 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K</a:t>
            </a:r>
            <a:r>
              <a:rPr lang="en-US" sz="2400">
                <a:cs typeface="Arial" charset="0"/>
                <a:sym typeface="Symbol" pitchFamily="18" charset="2"/>
              </a:rPr>
              <a:t>} and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p(E) = p(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A</a:t>
            </a:r>
            <a:r>
              <a:rPr lang="en-US" sz="2400">
                <a:cs typeface="Arial" charset="0"/>
                <a:sym typeface="Symbol" pitchFamily="18" charset="2"/>
              </a:rPr>
              <a:t>) + p(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2</a:t>
            </a:r>
            <a:r>
              <a:rPr lang="en-US" sz="2400">
                <a:cs typeface="Arial" charset="0"/>
                <a:sym typeface="Symbol" pitchFamily="18" charset="2"/>
              </a:rPr>
              <a:t>) + … + p(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K</a:t>
            </a:r>
            <a:r>
              <a:rPr lang="en-US" sz="2400">
                <a:cs typeface="Arial" charset="0"/>
                <a:sym typeface="Symbol" pitchFamily="18" charset="2"/>
              </a:rPr>
              <a:t>) = 13/52 = 1/4.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789D-A6C2-40E9-9B6D-1B6CBBAD52CE}" type="slidenum">
              <a:rPr lang="en-US"/>
              <a:pPr/>
              <a:t>18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5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/>
      <p:bldP spid="6502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3:  Some Probability Models (cont.)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>
                <a:cs typeface="Arial" charset="0"/>
                <a:sym typeface="Symbol" pitchFamily="18" charset="2"/>
              </a:rPr>
              <a:t>3(b)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>
                <a:cs typeface="Arial" charset="0"/>
                <a:sym typeface="Symbol" pitchFamily="18" charset="2"/>
              </a:rPr>
              <a:t>Experiment:  Poll a group of voters on their choice in an election with three candidates, A, B, and C.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>
                <a:cs typeface="Arial" charset="0"/>
                <a:sym typeface="Symbol" pitchFamily="18" charset="2"/>
              </a:rPr>
              <a:t>Sample Space:  </a:t>
            </a:r>
            <a:r>
              <a:rPr lang="en-US" sz="2600" b="1">
                <a:cs typeface="Arial" charset="0"/>
                <a:sym typeface="Symbol" pitchFamily="18" charset="2"/>
              </a:rPr>
              <a:t>S</a:t>
            </a:r>
            <a:r>
              <a:rPr lang="en-US" sz="2600">
                <a:cs typeface="Arial" charset="0"/>
                <a:sym typeface="Symbol" pitchFamily="18" charset="2"/>
              </a:rPr>
              <a:t> = { A, B, C}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>
                <a:cs typeface="Arial" charset="0"/>
                <a:sym typeface="Symbol" pitchFamily="18" charset="2"/>
              </a:rPr>
              <a:t>p(A) = 0.42; p(B) = 0.15; p(C) = 0.43.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>
                <a:cs typeface="Arial" charset="0"/>
                <a:sym typeface="Symbol" pitchFamily="18" charset="2"/>
              </a:rPr>
              <a:t>For the event “a voter chooses B or C”,   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600">
                <a:cs typeface="Arial" charset="0"/>
                <a:sym typeface="Symbol" pitchFamily="18" charset="2"/>
              </a:rPr>
              <a:t>E = {B,C} and 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600">
                <a:cs typeface="Arial" charset="0"/>
                <a:sym typeface="Symbol" pitchFamily="18" charset="2"/>
              </a:rPr>
              <a:t>p(E) = p(B) + p(C) = 0.15 + 0.43 = 0.58.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ACF38-F43E-4B84-950D-724374C24C38}" type="slidenum">
              <a:rPr lang="en-US"/>
              <a:pPr/>
              <a:t>19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4" grpId="0"/>
      <p:bldP spid="6789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Shirts in Star Trek 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terms that have entered popular culture are “red shirt” and “expendable crewmember.”</a:t>
            </a:r>
          </a:p>
          <a:p>
            <a:r>
              <a:rPr lang="en-US" dirty="0" smtClean="0"/>
              <a:t>In Star Trek TOS, often the crew member(s) wearing a red shirt as part of their uniform die soon after being introduced.</a:t>
            </a:r>
          </a:p>
          <a:p>
            <a:r>
              <a:rPr lang="en-US" dirty="0" smtClean="0"/>
              <a:t>A natural question to ask is – what is the likelihood of dying in the Star Trek Universe if one’s uniform is red?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984-1024-4689-BF78-83C88CE8A4F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3:  Some Probability Models (cont.)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 charset="0"/>
                <a:sym typeface="Symbol" pitchFamily="18" charset="2"/>
              </a:rPr>
              <a:t>3(c)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Experiment:  Flip a coin, observe the up face.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Sample Space:  </a:t>
            </a:r>
            <a:r>
              <a:rPr lang="en-US" sz="2800" b="1">
                <a:cs typeface="Arial" charset="0"/>
                <a:sym typeface="Symbol" pitchFamily="18" charset="2"/>
              </a:rPr>
              <a:t>S</a:t>
            </a:r>
            <a:r>
              <a:rPr lang="en-US" sz="2800">
                <a:cs typeface="Arial" charset="0"/>
                <a:sym typeface="Symbol" pitchFamily="18" charset="2"/>
              </a:rPr>
              <a:t> = {H, T}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p(H) = 1/2; p(T) = 1/2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For the event “the up face is Tail”, 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E = {T} and 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  <a:sym typeface="Symbol" pitchFamily="18" charset="2"/>
              </a:rPr>
              <a:t>p(E) = 1/2.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3349-1114-4645-81AC-2442440E327B}" type="slidenum">
              <a:rPr lang="en-US"/>
              <a:pPr/>
              <a:t>20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3:  Some Probability Models (cont.)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cs typeface="Arial" charset="0"/>
                <a:sym typeface="Symbol" pitchFamily="18" charset="2"/>
              </a:rPr>
              <a:t>3(d)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>
                <a:cs typeface="Arial" charset="0"/>
                <a:sym typeface="Symbol" pitchFamily="18" charset="2"/>
              </a:rPr>
              <a:t>Experiment:  Roll two six-sided dice, observe up faces.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>
                <a:cs typeface="Arial" charset="0"/>
                <a:sym typeface="Symbol" pitchFamily="18" charset="2"/>
              </a:rPr>
              <a:t>Sample Space:  </a:t>
            </a:r>
            <a:r>
              <a:rPr lang="en-US" sz="2600" b="1" dirty="0">
                <a:cs typeface="Arial" charset="0"/>
                <a:sym typeface="Symbol" pitchFamily="18" charset="2"/>
              </a:rPr>
              <a:t>S</a:t>
            </a:r>
            <a:r>
              <a:rPr lang="en-US" sz="2600" dirty="0">
                <a:cs typeface="Arial" charset="0"/>
                <a:sym typeface="Symbol" pitchFamily="18" charset="2"/>
              </a:rPr>
              <a:t> = {(1,1), (1,2), (1,3), (1,4), (1,5), (1,6), …, (6,1), (6,2), (6,3), (6,4), (6,5), (6,6)}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>
                <a:cs typeface="Arial" charset="0"/>
                <a:sym typeface="Symbol" pitchFamily="18" charset="2"/>
              </a:rPr>
              <a:t>p((</a:t>
            </a:r>
            <a:r>
              <a:rPr lang="en-US" sz="2600" dirty="0" err="1">
                <a:cs typeface="Arial" charset="0"/>
                <a:sym typeface="Symbol" pitchFamily="18" charset="2"/>
              </a:rPr>
              <a:t>i,j</a:t>
            </a:r>
            <a:r>
              <a:rPr lang="en-US" sz="2600" dirty="0">
                <a:cs typeface="Arial" charset="0"/>
                <a:sym typeface="Symbol" pitchFamily="18" charset="2"/>
              </a:rPr>
              <a:t>)) = 1/36 for each </a:t>
            </a:r>
            <a:r>
              <a:rPr lang="en-US" sz="2600" dirty="0" err="1">
                <a:cs typeface="Arial" charset="0"/>
                <a:sym typeface="Symbol" pitchFamily="18" charset="2"/>
              </a:rPr>
              <a:t>i</a:t>
            </a:r>
            <a:r>
              <a:rPr lang="en-US" sz="2600" dirty="0">
                <a:cs typeface="Arial" charset="0"/>
                <a:sym typeface="Symbol" pitchFamily="18" charset="2"/>
              </a:rPr>
              <a:t> = 1,2, …, 6; j = 1, 2, …, 6.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600" dirty="0">
                <a:cs typeface="Arial" charset="0"/>
                <a:sym typeface="Symbol" pitchFamily="18" charset="2"/>
              </a:rPr>
              <a:t>For the event “roll a pair”,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600" dirty="0">
                <a:cs typeface="Arial" charset="0"/>
                <a:sym typeface="Symbol" pitchFamily="18" charset="2"/>
              </a:rPr>
              <a:t>E = {(1,1}, (2,2), (3,3), (4,4), (5,5), (6,6)}, so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600" dirty="0">
                <a:cs typeface="Arial" charset="0"/>
                <a:sym typeface="Symbol" pitchFamily="18" charset="2"/>
              </a:rPr>
              <a:t>p(E) = 1/36 + 1/36 + …+1/36 = 6/36 = 1/6.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0DD1-DAB6-410A-B4B1-53E2383E5D11}" type="slidenum">
              <a:rPr lang="en-US"/>
              <a:pPr/>
              <a:t>21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62" grpId="0"/>
      <p:bldP spid="68096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Example 3:  Some Probability Models (cont.)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>
                <a:cs typeface="Arial" charset="0"/>
                <a:sym typeface="Symbol" pitchFamily="18" charset="2"/>
              </a:rPr>
              <a:t>3(e)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Experiment:  Roll two six-sided dice, add the up faces.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Sample Space:  </a:t>
            </a:r>
            <a:r>
              <a:rPr lang="en-US" sz="2000" b="1" dirty="0">
                <a:cs typeface="Arial" charset="0"/>
                <a:sym typeface="Symbol" pitchFamily="18" charset="2"/>
              </a:rPr>
              <a:t>S</a:t>
            </a:r>
            <a:r>
              <a:rPr lang="en-US" sz="2000" dirty="0">
                <a:cs typeface="Arial" charset="0"/>
                <a:sym typeface="Symbol" pitchFamily="18" charset="2"/>
              </a:rPr>
              <a:t> = {different possible sums} = {2, 3, 4, 5, 6, 7, 8, 9, 10, 11, 12}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Using the probability model for example 3 (d), we find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p(2) = 1/36; p(3) = 2/36; p(4) = 3/36; p(5) = 4/36; p(6) = 5/36; p(7) = 6/36; p(8) = 5/36; p(9) = 4/36; p(10) = 3/36; p(11) = 2/36; p(12) = 1/36.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For the event “roll an odd sum”, 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E = {3, 5, 7, 9, 11} and 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p(E) = p(3) + p(5) + p(7) + p(9) + p(11) </a:t>
            </a:r>
          </a:p>
          <a:p>
            <a:pPr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dirty="0">
                <a:cs typeface="Arial" charset="0"/>
                <a:sym typeface="Symbol" pitchFamily="18" charset="2"/>
              </a:rPr>
              <a:t>        = 2/36 + 4/36 + 6/36 + 4/36 + 2/36 = 18/36 = 1/2.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4FD0-7181-4791-9908-FD11145AEE22}" type="slidenum">
              <a:rPr lang="en-US"/>
              <a:pPr/>
              <a:t>22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6" grpId="0"/>
      <p:bldP spid="63590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Remark on </a:t>
            </a:r>
            <a:r>
              <a:rPr lang="en-US" sz="4000" dirty="0" smtClean="0"/>
              <a:t>Probability Models with Equally Likely Outcomes</a:t>
            </a:r>
            <a:endParaRPr lang="en-US" sz="4000" dirty="0">
              <a:cs typeface="Arial" charset="0"/>
            </a:endParaRPr>
          </a:p>
        </p:txBody>
      </p:sp>
      <p:sp>
        <p:nvSpPr>
          <p:cNvPr id="637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Examples 3(a), 3(c), and 3(d) are </a:t>
            </a:r>
            <a:r>
              <a:rPr lang="en-US" sz="2800" dirty="0" smtClean="0">
                <a:cs typeface="Arial" charset="0"/>
              </a:rPr>
              <a:t>probability models with equally likely outcomes.</a:t>
            </a:r>
            <a:endParaRPr lang="en-US" sz="28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Notice that in each case,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cs typeface="Arial" charset="0"/>
              </a:rPr>
              <a:t>	</a:t>
            </a:r>
            <a:r>
              <a:rPr lang="en-US" sz="2800" i="1" dirty="0">
                <a:cs typeface="Arial" charset="0"/>
              </a:rPr>
              <a:t>p(E) = (# elements in E)/(# elements in </a:t>
            </a:r>
            <a:r>
              <a:rPr lang="en-US" sz="2800" b="1" i="1" dirty="0">
                <a:cs typeface="Arial" charset="0"/>
              </a:rPr>
              <a:t>S</a:t>
            </a:r>
            <a:r>
              <a:rPr lang="en-US" sz="2800" i="1" dirty="0">
                <a:cs typeface="Arial" charset="0"/>
              </a:rPr>
              <a:t>).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This is true in general for </a:t>
            </a:r>
            <a:r>
              <a:rPr lang="en-US" sz="2800" dirty="0" smtClean="0">
                <a:cs typeface="Arial" charset="0"/>
              </a:rPr>
              <a:t>probability models with equally likely outcomes!</a:t>
            </a:r>
            <a:endParaRPr lang="en-US" sz="2800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Notice that this property fails for examples 3(b) and 3(e).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For example, in 3(e), # elements </a:t>
            </a:r>
            <a:r>
              <a:rPr lang="en-US" sz="2800" dirty="0" smtClean="0">
                <a:cs typeface="Arial" charset="0"/>
              </a:rPr>
              <a:t>in E </a:t>
            </a:r>
            <a:r>
              <a:rPr lang="en-US" sz="2800" dirty="0">
                <a:cs typeface="Arial" charset="0"/>
              </a:rPr>
              <a:t>= 5 and # elements in </a:t>
            </a:r>
            <a:r>
              <a:rPr lang="en-US" sz="2800" b="1" dirty="0">
                <a:cs typeface="Arial" charset="0"/>
              </a:rPr>
              <a:t>S</a:t>
            </a:r>
            <a:r>
              <a:rPr lang="en-US" sz="2800" dirty="0">
                <a:cs typeface="Arial" charset="0"/>
              </a:rPr>
              <a:t> = 11, but p(E) =  1/2.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C152-756A-4C06-ACD9-98CEAE7BAFD0}" type="slidenum">
              <a:rPr lang="en-US"/>
              <a:pPr/>
              <a:t>23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/>
      <p:bldP spid="6379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the </a:t>
            </a:r>
            <a:r>
              <a:rPr lang="en-US" dirty="0" smtClean="0"/>
              <a:t>Star Trek Universe!</a:t>
            </a:r>
            <a:endParaRPr lang="en-US" dirty="0"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cs typeface="Arial" charset="0"/>
              </a:rPr>
              <a:t>Now we are ready to look at some Star Trek Examples!</a:t>
            </a:r>
          </a:p>
          <a:p>
            <a:r>
              <a:rPr lang="en-US" dirty="0" smtClean="0"/>
              <a:t>Of the 43 on-screen deaths in TOS, 10 were gold shirts, 8 were blue shirts, and 25 were red shirts.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4DE7-9E67-434C-A2AA-47089C3320D5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37719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Assuming all on-screen deaths are equally likely, what would be the probability that a crew member who died has a red shirt?</a:t>
            </a:r>
          </a:p>
          <a:p>
            <a:r>
              <a:rPr lang="en-US" dirty="0" smtClean="0"/>
              <a:t>Solution: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S</a:t>
            </a:r>
            <a:r>
              <a:rPr lang="en-US" dirty="0" smtClean="0"/>
              <a:t> = {crew members that died}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 = {red shirt}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P(E) = (# E)/(# S) = 25/43 = 58.1%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F106-420B-41A3-B9C3-6767E21C6C62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Content Placeholder 1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37719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(cont.)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Similarly, we find that the probabilities that a crew member who died onscreen is wearing a gold shirt or blue shirt are:</a:t>
            </a:r>
          </a:p>
          <a:p>
            <a:r>
              <a:rPr lang="en-US" dirty="0" smtClean="0"/>
              <a:t>10/43 = 23.3% and 8/43 = 18.6%, respectively.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F106-420B-41A3-B9C3-6767E21C6C62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8" name="Content Placeholder 1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37719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So, have we answered the question:  “What is the likelihood of dying if a crew member’s shirt is red?”</a:t>
            </a:r>
          </a:p>
          <a:p>
            <a:r>
              <a:rPr lang="en-US" dirty="0" smtClean="0"/>
              <a:t>No – actually, in Example 4 we have answered the question:  “What is the likelihood of a crew member’s shirt being red if the crew member dies?”</a:t>
            </a:r>
          </a:p>
          <a:p>
            <a:r>
              <a:rPr lang="en-US" dirty="0" smtClean="0"/>
              <a:t>The answer to each of these questions involves the idea of </a:t>
            </a:r>
            <a:r>
              <a:rPr lang="en-US" i="1" dirty="0" smtClean="0"/>
              <a:t>conditional probability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F106-420B-41A3-B9C3-6767E21C6C6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Suppose for some experiment we are interested only in those outcomes that are elements of a subset of the sample space.</a:t>
            </a:r>
          </a:p>
          <a:p>
            <a:r>
              <a:rPr lang="en-US" dirty="0" smtClean="0"/>
              <a:t>Then we can think of the subset as our sample space and use the ideas above to find probabilities of events from this subset!</a:t>
            </a:r>
          </a:p>
          <a:p>
            <a:r>
              <a:rPr lang="en-US" dirty="0" smtClean="0"/>
              <a:t>We can think of the last example in these terms 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F106-420B-41A3-B9C3-6767E21C6C6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3600" dirty="0" smtClean="0"/>
              <a:t>Assume all crew members of the Starship Enterprise have an equal chance of being chosen.</a:t>
            </a:r>
          </a:p>
          <a:p>
            <a:r>
              <a:rPr lang="en-US" sz="3600" dirty="0" smtClean="0"/>
              <a:t>Think of the crew members who die as a subset of the entire crew.</a:t>
            </a:r>
          </a:p>
          <a:p>
            <a:r>
              <a:rPr lang="en-US" sz="3600" dirty="0" smtClean="0"/>
              <a:t>Let A = {red shirts} and B = {crew members who die}.</a:t>
            </a:r>
          </a:p>
          <a:p>
            <a:r>
              <a:rPr lang="en-US" sz="3600" dirty="0" smtClean="0"/>
              <a:t>From Example 4, the probability that a crew member who dies has a red shirt is</a:t>
            </a:r>
          </a:p>
          <a:p>
            <a:r>
              <a:rPr lang="en-US" sz="3600" dirty="0" smtClean="0"/>
              <a:t>(# red shirts who die)/(# crew members who die)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3600" dirty="0" smtClean="0"/>
              <a:t>	= (# in A and B)/(# in B) = 25/43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500" dirty="0" smtClean="0"/>
              <a:t>If we divide both numerator and denominator by the total number of crew members, then we can write this last ratio as</a:t>
            </a:r>
          </a:p>
          <a:p>
            <a:pPr>
              <a:buNone/>
            </a:pPr>
            <a:r>
              <a:rPr lang="en-US" sz="3500" dirty="0" smtClean="0"/>
              <a:t>	25/43 = (25/</a:t>
            </a:r>
            <a:r>
              <a:rPr lang="en-US" sz="3500" dirty="0" smtClean="0">
                <a:solidFill>
                  <a:srgbClr val="00B050"/>
                </a:solidFill>
              </a:rPr>
              <a:t>430</a:t>
            </a:r>
            <a:r>
              <a:rPr lang="en-US" sz="3500" dirty="0" smtClean="0"/>
              <a:t>)/(43/</a:t>
            </a:r>
            <a:r>
              <a:rPr lang="en-US" sz="3500" dirty="0" smtClean="0">
                <a:solidFill>
                  <a:srgbClr val="00B050"/>
                </a:solidFill>
              </a:rPr>
              <a:t>430</a:t>
            </a:r>
            <a:r>
              <a:rPr lang="en-US" sz="3500" dirty="0" smtClean="0"/>
              <a:t>)</a:t>
            </a:r>
          </a:p>
          <a:p>
            <a:pPr>
              <a:buNone/>
            </a:pPr>
            <a:r>
              <a:rPr lang="en-US" sz="3500" dirty="0" smtClean="0"/>
              <a:t>	=((# in A and B)/total # crew)/                                 ((# in B)/(total # crew))</a:t>
            </a:r>
          </a:p>
          <a:p>
            <a:pPr>
              <a:buNone/>
            </a:pPr>
            <a:r>
              <a:rPr lang="en-US" sz="3500" dirty="0" smtClean="0"/>
              <a:t>	=P(A ∩ B)/P(B)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984-1024-4689-BF78-83C88CE8A4FD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40005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  <a:gridCol w="13335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Starship Enterprise Crew Data</a:t>
                      </a:r>
                      <a:endParaRPr lang="en-US" dirty="0"/>
                    </a:p>
                  </a:txBody>
                  <a:tcPr marL="74686" marR="74686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4686" marR="74686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Uniform </a:t>
                      </a:r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Known Fatalities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Population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Gold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Blue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136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Red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25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239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Total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43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430</a:t>
                      </a:r>
                    </a:p>
                  </a:txBody>
                  <a:tcPr marL="74686" marR="74686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Probability Concepts</a:t>
            </a:r>
          </a:p>
          <a:p>
            <a:r>
              <a:rPr lang="en-US" dirty="0" smtClean="0"/>
              <a:t>Star Trek TOS Data</a:t>
            </a:r>
          </a:p>
          <a:p>
            <a:r>
              <a:rPr lang="en-US" dirty="0" smtClean="0"/>
              <a:t>Conditional Probability</a:t>
            </a:r>
          </a:p>
          <a:p>
            <a:r>
              <a:rPr lang="en-US" dirty="0" smtClean="0"/>
              <a:t>Answer the Question!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984-1024-4689-BF78-83C88CE8A4F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like this last one are the basis for the following definition.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conditional probability </a:t>
            </a:r>
            <a:r>
              <a:rPr lang="en-US" dirty="0" smtClean="0"/>
              <a:t>of an event A given that event B has occurred is defined by P(A|B) = P(A </a:t>
            </a:r>
            <a:r>
              <a:rPr lang="en-US" dirty="0" smtClean="0">
                <a:cs typeface="Times New Roman"/>
              </a:rPr>
              <a:t>∩ B)/P(B).</a:t>
            </a:r>
          </a:p>
          <a:p>
            <a:r>
              <a:rPr lang="en-US" dirty="0" smtClean="0">
                <a:cs typeface="Times New Roman"/>
              </a:rPr>
              <a:t>Note that </a:t>
            </a:r>
            <a:r>
              <a:rPr lang="en-US" dirty="0" smtClean="0"/>
              <a:t>P(B) &gt; 0 for this definition to make sense.</a:t>
            </a:r>
            <a:r>
              <a:rPr lang="en-US" dirty="0" smtClean="0">
                <a:cs typeface="Times New Roman"/>
              </a:rPr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F106-420B-41A3-B9C3-6767E21C6C6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– the Answer!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200" dirty="0" smtClean="0"/>
              <a:t>Now we are ready to answer the question “What is the likelihood of dying if a crew member’s shirt is red?”</a:t>
            </a:r>
          </a:p>
          <a:p>
            <a:r>
              <a:rPr lang="en-US" sz="3200" dirty="0" smtClean="0"/>
              <a:t>i.e. “What is the probability that a crew member dies given that the crew member is wearing a red shirt?”</a:t>
            </a:r>
          </a:p>
          <a:p>
            <a:r>
              <a:rPr lang="en-US" sz="3200" dirty="0" smtClean="0"/>
              <a:t>Let A = {crew members who die} and B = {red shirts}.</a:t>
            </a:r>
          </a:p>
          <a:p>
            <a:r>
              <a:rPr lang="en-US" sz="3200" dirty="0" smtClean="0"/>
              <a:t>What we want to find is the conditional probability P(A|B).</a:t>
            </a:r>
          </a:p>
          <a:p>
            <a:r>
              <a:rPr lang="en-US" sz="3200" dirty="0" smtClean="0"/>
              <a:t>P(A|B) </a:t>
            </a:r>
          </a:p>
          <a:p>
            <a:pPr>
              <a:buNone/>
            </a:pPr>
            <a:r>
              <a:rPr lang="en-US" sz="3200" dirty="0" smtClean="0"/>
              <a:t>	= P(A </a:t>
            </a:r>
            <a:r>
              <a:rPr lang="en-US" sz="3200" dirty="0" smtClean="0">
                <a:cs typeface="Times New Roman"/>
              </a:rPr>
              <a:t>∩ B)/P(B)</a:t>
            </a:r>
          </a:p>
          <a:p>
            <a:pPr>
              <a:buNone/>
            </a:pPr>
            <a:r>
              <a:rPr lang="en-US" sz="3200" dirty="0" smtClean="0">
                <a:cs typeface="Times New Roman"/>
              </a:rPr>
              <a:t>	= (25/430)/(239/430)</a:t>
            </a:r>
          </a:p>
          <a:p>
            <a:pPr>
              <a:buNone/>
            </a:pPr>
            <a:r>
              <a:rPr lang="en-US" sz="3200" dirty="0" smtClean="0">
                <a:cs typeface="Times New Roman"/>
              </a:rPr>
              <a:t>	= 25/239 </a:t>
            </a:r>
          </a:p>
          <a:p>
            <a:pPr>
              <a:buNone/>
            </a:pPr>
            <a:r>
              <a:rPr lang="en-US" sz="3200" dirty="0" smtClean="0">
                <a:cs typeface="Times New Roman"/>
              </a:rPr>
              <a:t>	= 10.5%</a:t>
            </a:r>
          </a:p>
          <a:p>
            <a:r>
              <a:rPr lang="en-US" sz="3200" dirty="0" smtClean="0">
                <a:cs typeface="Times New Roman"/>
              </a:rPr>
              <a:t>Note that this is also                          (# red shirt deaths)/(# red shirts)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9F106-420B-41A3-B9C3-6767E21C6C62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40005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  <a:gridCol w="13335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Starship Enterprise Crew Data</a:t>
                      </a:r>
                      <a:endParaRPr lang="en-US" dirty="0"/>
                    </a:p>
                  </a:txBody>
                  <a:tcPr marL="74686" marR="74686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4686" marR="74686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Uniform </a:t>
                      </a:r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Known Fatalities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Population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Gold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Blue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136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Red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25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239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Total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430</a:t>
                      </a:r>
                    </a:p>
                  </a:txBody>
                  <a:tcPr marL="74686" marR="74686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“Safest” Shirt Color!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Similarly, one finds that the probability that a crew member with a gold shirt dies </a:t>
            </a:r>
            <a:r>
              <a:rPr lang="en-US" smtClean="0"/>
              <a:t>is 18.2%, </a:t>
            </a:r>
            <a:r>
              <a:rPr lang="en-US" dirty="0" smtClean="0"/>
              <a:t>and the probability that a crew member with a blue shirt dies is 5.9%.</a:t>
            </a:r>
          </a:p>
          <a:p>
            <a:r>
              <a:rPr lang="en-US" dirty="0" smtClean="0"/>
              <a:t>Thus, the least safe shirt color is actually GOLD!!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40005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  <a:gridCol w="13335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Starship Enterprise Crew Data</a:t>
                      </a:r>
                      <a:endParaRPr lang="en-US" dirty="0"/>
                    </a:p>
                  </a:txBody>
                  <a:tcPr marL="74686" marR="74686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4686" marR="74686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Uniform </a:t>
                      </a:r>
                      <a:r>
                        <a:rPr lang="en-US" b="0" dirty="0" smtClean="0"/>
                        <a:t>Color</a:t>
                      </a:r>
                      <a:endParaRPr lang="en-US" b="0" dirty="0"/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Known Fatalities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Total Population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Gold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10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55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Blue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8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136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Red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25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239</a:t>
                      </a:r>
                    </a:p>
                  </a:txBody>
                  <a:tcPr marL="74686" marR="74686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Total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43</a:t>
                      </a:r>
                    </a:p>
                  </a:txBody>
                  <a:tcPr marL="74686" marR="7468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430</a:t>
                      </a:r>
                    </a:p>
                  </a:txBody>
                  <a:tcPr marL="74686" marR="74686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D984-1024-4689-BF78-83C88CE8A4F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All Practical Purposes (5</a:t>
            </a:r>
            <a:r>
              <a:rPr lang="en-US" baseline="30000" dirty="0" smtClean="0"/>
              <a:t>th</a:t>
            </a:r>
            <a:r>
              <a:rPr lang="en-US" dirty="0" smtClean="0"/>
              <a:t> ed.) by COMAP</a:t>
            </a:r>
          </a:p>
          <a:p>
            <a:r>
              <a:rPr lang="en-US" dirty="0" smtClean="0"/>
              <a:t>The Cartoon Guide to Statistics by </a:t>
            </a:r>
            <a:r>
              <a:rPr lang="en-US" dirty="0" err="1" smtClean="0"/>
              <a:t>Gonick</a:t>
            </a:r>
            <a:r>
              <a:rPr lang="en-US" dirty="0" smtClean="0"/>
              <a:t> and Smith</a:t>
            </a:r>
          </a:p>
          <a:p>
            <a:r>
              <a:rPr lang="en-US" dirty="0" smtClean="0"/>
              <a:t>Probability and Statistical Inference (5</a:t>
            </a:r>
            <a:r>
              <a:rPr lang="en-US" baseline="30000" dirty="0" smtClean="0"/>
              <a:t>th</a:t>
            </a:r>
            <a:r>
              <a:rPr lang="en-US" dirty="0" smtClean="0"/>
              <a:t> ed.) by Hogg and Tanis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http://aperiodical.com/2013/04/the-maths-of-star-trek-the-original-series-part-i/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BE37-AF1E-4E75-A031-ABA56F5745E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Basic Probability Concepts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cs typeface="Arial" charset="0"/>
              </a:rPr>
              <a:t>Formally, the study of probability began with the posthumous publication of </a:t>
            </a:r>
            <a:r>
              <a:rPr lang="en-US" sz="3200" dirty="0" err="1" smtClean="0">
                <a:cs typeface="Arial" charset="0"/>
              </a:rPr>
              <a:t>Girolamo</a:t>
            </a:r>
            <a:r>
              <a:rPr lang="en-US" sz="3200" dirty="0" smtClean="0">
                <a:cs typeface="Arial" charset="0"/>
              </a:rPr>
              <a:t> </a:t>
            </a:r>
            <a:r>
              <a:rPr lang="en-US" sz="3200" dirty="0" err="1" smtClean="0">
                <a:cs typeface="Arial" charset="0"/>
              </a:rPr>
              <a:t>Cardano’s</a:t>
            </a:r>
            <a:r>
              <a:rPr lang="en-US" sz="3200" dirty="0" smtClean="0">
                <a:cs typeface="Arial" charset="0"/>
              </a:rPr>
              <a:t> “Book on Games and Chance” in 1663.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smtClean="0">
                <a:cs typeface="Arial" charset="0"/>
              </a:rPr>
              <a:t>Probably he wrote it in ~1563.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cs typeface="Arial" charset="0"/>
              </a:rPr>
              <a:t>Other “key” players in the development of this branch of mathematics include: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err="1" smtClean="0">
                <a:cs typeface="Arial" charset="0"/>
              </a:rPr>
              <a:t>Blaise</a:t>
            </a:r>
            <a:r>
              <a:rPr lang="en-US" sz="2800" dirty="0" smtClean="0">
                <a:cs typeface="Arial" charset="0"/>
              </a:rPr>
              <a:t> Pascal and Pierre de Fermat (17</a:t>
            </a:r>
            <a:r>
              <a:rPr lang="en-US" sz="2800" baseline="30000" dirty="0" smtClean="0">
                <a:cs typeface="Arial" charset="0"/>
              </a:rPr>
              <a:t>th</a:t>
            </a:r>
            <a:r>
              <a:rPr lang="en-US" sz="2800" dirty="0" smtClean="0">
                <a:cs typeface="Arial" charset="0"/>
              </a:rPr>
              <a:t> century).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 dirty="0" err="1" smtClean="0">
                <a:cs typeface="Arial" charset="0"/>
              </a:rPr>
              <a:t>Jakob</a:t>
            </a:r>
            <a:r>
              <a:rPr lang="en-US" sz="2800" dirty="0" smtClean="0">
                <a:cs typeface="Arial" charset="0"/>
              </a:rPr>
              <a:t> Bernoulli (late 17</a:t>
            </a:r>
            <a:r>
              <a:rPr lang="en-US" sz="2800" baseline="30000" dirty="0" smtClean="0">
                <a:cs typeface="Arial" charset="0"/>
              </a:rPr>
              <a:t>th</a:t>
            </a:r>
            <a:r>
              <a:rPr lang="en-US" sz="2800" dirty="0" smtClean="0">
                <a:cs typeface="Arial" charset="0"/>
              </a:rPr>
              <a:t> century).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29E-F2D8-4815-864E-EFE46D54C2C1}" type="slidenum">
              <a:rPr lang="en-US"/>
              <a:pPr/>
              <a:t>4</a:t>
            </a:fld>
            <a:endParaRPr lang="en-US"/>
          </a:p>
        </p:txBody>
      </p:sp>
      <p:pic>
        <p:nvPicPr>
          <p:cNvPr id="79874" name="Picture 2" descr="http://www-groups.dcs.st-and.ac.uk/~history/BigPictures/Cardan_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52600"/>
            <a:ext cx="1718006" cy="2286000"/>
          </a:xfrm>
          <a:prstGeom prst="rect">
            <a:avLst/>
          </a:prstGeom>
          <a:noFill/>
        </p:spPr>
      </p:pic>
      <p:pic>
        <p:nvPicPr>
          <p:cNvPr id="79878" name="Picture 6" descr="http://www-groups.dcs.st-and.ac.uk/~history/BigPictures/Fermat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038600"/>
            <a:ext cx="1752600" cy="2131894"/>
          </a:xfrm>
          <a:prstGeom prst="rect">
            <a:avLst/>
          </a:prstGeom>
          <a:noFill/>
        </p:spPr>
      </p:pic>
      <p:pic>
        <p:nvPicPr>
          <p:cNvPr id="79880" name="Picture 8" descr="http://www-groups.dcs.st-and.ac.uk/~history/BigPictures/Bernoulli_Jacob_4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4038600"/>
            <a:ext cx="1752600" cy="2131894"/>
          </a:xfrm>
          <a:prstGeom prst="rect">
            <a:avLst/>
          </a:prstGeom>
          <a:noFill/>
        </p:spPr>
      </p:pic>
      <p:pic>
        <p:nvPicPr>
          <p:cNvPr id="79882" name="Picture 10" descr="http://www-groups.dcs.st-and.ac.uk/~history/BigPictures/Pascal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1752600"/>
            <a:ext cx="1828800" cy="2317276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Probability</a:t>
            </a:r>
            <a:endParaRPr lang="en-US">
              <a:cs typeface="Arial" charset="0"/>
            </a:endParaRPr>
          </a:p>
        </p:txBody>
      </p:sp>
      <p:sp>
        <p:nvSpPr>
          <p:cNvPr id="619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One way to define probability is as follows: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</a:rPr>
              <a:t>The </a:t>
            </a:r>
            <a:r>
              <a:rPr lang="en-US" sz="2800" i="1">
                <a:cs typeface="Arial" charset="0"/>
              </a:rPr>
              <a:t>probability</a:t>
            </a:r>
            <a:r>
              <a:rPr lang="en-US" sz="2800">
                <a:cs typeface="Arial" charset="0"/>
              </a:rPr>
              <a:t> of an event E is a quantified assessment of the likelihood of E.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</a:rPr>
              <a:t>By </a:t>
            </a:r>
            <a:r>
              <a:rPr lang="en-US" sz="2800" i="1">
                <a:cs typeface="Arial" charset="0"/>
              </a:rPr>
              <a:t>quantified</a:t>
            </a:r>
            <a:r>
              <a:rPr lang="en-US" sz="2800">
                <a:cs typeface="Arial" charset="0"/>
              </a:rPr>
              <a:t>, we mean a number is assigned.</a:t>
            </a:r>
          </a:p>
          <a:p>
            <a:r>
              <a:rPr lang="en-US">
                <a:cs typeface="Arial" charset="0"/>
              </a:rPr>
              <a:t>In order to understand this definition, we need some more definitions and concepts!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33384-2BC5-48E7-B948-18393D69EF83}" type="slidenum">
              <a:rPr lang="en-US"/>
              <a:pPr/>
              <a:t>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9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9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2" grpId="0"/>
      <p:bldP spid="6195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Definitions!</a:t>
            </a:r>
            <a:endParaRPr lang="en-US">
              <a:cs typeface="Arial" charset="0"/>
            </a:endParaRPr>
          </a:p>
        </p:txBody>
      </p:sp>
      <p:sp>
        <p:nvSpPr>
          <p:cNvPr id="621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Each time we consider a probability problem, we think of it as an </a:t>
            </a:r>
            <a:r>
              <a:rPr lang="en-US" sz="2800" i="1" dirty="0">
                <a:cs typeface="Arial" charset="0"/>
              </a:rPr>
              <a:t>experiment</a:t>
            </a:r>
            <a:r>
              <a:rPr lang="en-US" sz="2800" dirty="0">
                <a:cs typeface="Arial" charset="0"/>
              </a:rPr>
              <a:t>, either real or imagined.</a:t>
            </a:r>
            <a:endParaRPr lang="en-US" sz="2800" i="1" dirty="0"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An </a:t>
            </a:r>
            <a:r>
              <a:rPr lang="en-US" sz="2400" i="1" dirty="0">
                <a:cs typeface="Arial" charset="0"/>
              </a:rPr>
              <a:t>experiment</a:t>
            </a:r>
            <a:r>
              <a:rPr lang="en-US" sz="2400" dirty="0">
                <a:cs typeface="Arial" charset="0"/>
              </a:rPr>
              <a:t> is a test or trial of something that is repeatable.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cs typeface="Arial" charset="0"/>
              </a:rPr>
              <a:t>The first step in such a problem is to consider the </a:t>
            </a:r>
            <a:r>
              <a:rPr lang="en-US" sz="2800" i="1" dirty="0">
                <a:cs typeface="Arial" charset="0"/>
              </a:rPr>
              <a:t>sample space</a:t>
            </a:r>
            <a:r>
              <a:rPr lang="en-US" sz="2800" dirty="0"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 dirty="0">
                <a:cs typeface="Arial" charset="0"/>
              </a:rPr>
              <a:t>The </a:t>
            </a:r>
            <a:r>
              <a:rPr lang="en-US" sz="2400" i="1" dirty="0">
                <a:cs typeface="Arial" charset="0"/>
              </a:rPr>
              <a:t>sample space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b="1" dirty="0">
                <a:cs typeface="Arial" charset="0"/>
              </a:rPr>
              <a:t>S</a:t>
            </a:r>
            <a:r>
              <a:rPr lang="en-US" sz="2400" dirty="0">
                <a:cs typeface="Arial" charset="0"/>
              </a:rPr>
              <a:t> of an experiment is a set whose elements are all the possible outcomes of the experiment.</a:t>
            </a:r>
            <a:endParaRPr lang="en-US" sz="2400" b="1" dirty="0"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6F2C-9E6D-4336-A9EF-3E42B1D917B1}" type="slidenum">
              <a:rPr lang="en-US"/>
              <a:pPr/>
              <a:t>6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/>
      <p:bldP spid="621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Example 1:  Some Experiments and Sample Spaces</a:t>
            </a:r>
            <a:endParaRPr lang="en-US" sz="3600" dirty="0">
              <a:cs typeface="Arial" charset="0"/>
            </a:endParaRPr>
          </a:p>
        </p:txBody>
      </p:sp>
      <p:sp>
        <p:nvSpPr>
          <p:cNvPr id="623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cs typeface="Arial" charset="0"/>
              </a:rPr>
              <a:t>1(a)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</a:rPr>
              <a:t>Experiment:  Select a card from a deck of 52 cards.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</a:rPr>
              <a:t>Sample Space:  </a:t>
            </a:r>
            <a:r>
              <a:rPr lang="en-US" sz="2400" b="1">
                <a:cs typeface="Arial" charset="0"/>
              </a:rPr>
              <a:t>S</a:t>
            </a:r>
            <a:r>
              <a:rPr lang="en-US" sz="2400">
                <a:cs typeface="Arial" charset="0"/>
              </a:rPr>
              <a:t> = {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A, A, </a:t>
            </a:r>
            <a:r>
              <a:rPr lang="en-US" sz="2400">
                <a:cs typeface="Arial" charset="0"/>
                <a:sym typeface="Symbol" pitchFamily="18" charset="2"/>
              </a:rPr>
              <a:t>A, </a:t>
            </a:r>
            <a:r>
              <a:rPr lang="en-US" sz="2400">
                <a:cs typeface="Arial" charset="0"/>
              </a:rPr>
              <a:t>A</a:t>
            </a:r>
            <a:r>
              <a:rPr lang="en-US" sz="2400">
                <a:cs typeface="Arial" charset="0"/>
                <a:sym typeface="Symbol" pitchFamily="18" charset="2"/>
              </a:rPr>
              <a:t>, 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2, 2, </a:t>
            </a:r>
            <a:r>
              <a:rPr lang="en-US" sz="2400">
                <a:cs typeface="Arial" charset="0"/>
                <a:sym typeface="Symbol" pitchFamily="18" charset="2"/>
              </a:rPr>
              <a:t>2, </a:t>
            </a:r>
            <a:r>
              <a:rPr lang="en-US" sz="2400">
                <a:cs typeface="Arial" charset="0"/>
              </a:rPr>
              <a:t>2</a:t>
            </a:r>
            <a:r>
              <a:rPr lang="en-US" sz="2400">
                <a:cs typeface="Arial" charset="0"/>
                <a:sym typeface="Symbol" pitchFamily="18" charset="2"/>
              </a:rPr>
              <a:t> …, </a:t>
            </a:r>
            <a:r>
              <a:rPr lang="en-US" sz="2400">
                <a:solidFill>
                  <a:srgbClr val="FF6600"/>
                </a:solidFill>
                <a:cs typeface="Arial" charset="0"/>
                <a:sym typeface="Symbol" pitchFamily="18" charset="2"/>
              </a:rPr>
              <a:t>K, K, </a:t>
            </a:r>
            <a:r>
              <a:rPr lang="en-US" sz="2400">
                <a:cs typeface="Arial" charset="0"/>
                <a:sym typeface="Symbol" pitchFamily="18" charset="2"/>
              </a:rPr>
              <a:t>K, </a:t>
            </a:r>
            <a:r>
              <a:rPr lang="en-US" sz="2400">
                <a:cs typeface="Arial" charset="0"/>
              </a:rPr>
              <a:t>K</a:t>
            </a:r>
            <a:r>
              <a:rPr lang="en-US" sz="2400">
                <a:cs typeface="Arial" charset="0"/>
                <a:sym typeface="Symbol" pitchFamily="18" charset="2"/>
              </a:rPr>
              <a:t>}</a:t>
            </a:r>
          </a:p>
          <a:p>
            <a:r>
              <a:rPr lang="en-US" sz="2800">
                <a:cs typeface="Arial" charset="0"/>
                <a:sym typeface="Symbol" pitchFamily="18" charset="2"/>
              </a:rPr>
              <a:t>1(b)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Experiment:  Poll a group of voters on their choice in an election with three candidates, A, B, and C.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Sample Space:  </a:t>
            </a:r>
            <a:r>
              <a:rPr lang="en-US" sz="2400" b="1">
                <a:cs typeface="Arial" charset="0"/>
                <a:sym typeface="Symbol" pitchFamily="18" charset="2"/>
              </a:rPr>
              <a:t>S</a:t>
            </a:r>
            <a:r>
              <a:rPr lang="en-US" sz="2400">
                <a:cs typeface="Arial" charset="0"/>
                <a:sym typeface="Symbol" pitchFamily="18" charset="2"/>
              </a:rPr>
              <a:t> = { A, B, C}.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2E4C-171B-42B8-A5B4-800DF0C228B2}" type="slidenum">
              <a:rPr lang="en-US"/>
              <a:pPr/>
              <a:t>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3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3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3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3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3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18" grpId="0"/>
      <p:bldP spid="6236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Example 1:  Some Experiments and Sample Spaces (cont.)</a:t>
            </a:r>
            <a:endParaRPr lang="en-US" sz="3400" dirty="0">
              <a:cs typeface="Arial" charset="0"/>
            </a:endParaRP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cs typeface="Arial" charset="0"/>
                <a:sym typeface="Symbol" pitchFamily="18" charset="2"/>
              </a:rPr>
              <a:t>1(c)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Experiment:  Flip a coin, observe the up face.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Sample Space:  </a:t>
            </a:r>
            <a:r>
              <a:rPr lang="en-US" sz="2400" b="1">
                <a:cs typeface="Arial" charset="0"/>
                <a:sym typeface="Symbol" pitchFamily="18" charset="2"/>
              </a:rPr>
              <a:t>S</a:t>
            </a:r>
            <a:r>
              <a:rPr lang="en-US" sz="2400">
                <a:cs typeface="Arial" charset="0"/>
                <a:sym typeface="Symbol" pitchFamily="18" charset="2"/>
              </a:rPr>
              <a:t> = {H, T}</a:t>
            </a:r>
          </a:p>
          <a:p>
            <a:r>
              <a:rPr lang="en-US" sz="2800">
                <a:cs typeface="Arial" charset="0"/>
                <a:sym typeface="Symbol" pitchFamily="18" charset="2"/>
              </a:rPr>
              <a:t>1(d)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Experiment:  Roll two six-sided dice, observe up faces.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cs typeface="Arial" charset="0"/>
                <a:sym typeface="Symbol" pitchFamily="18" charset="2"/>
              </a:rPr>
              <a:t>Sample Space:  </a:t>
            </a:r>
            <a:r>
              <a:rPr lang="en-US" sz="2400" b="1">
                <a:cs typeface="Arial" charset="0"/>
                <a:sym typeface="Symbol" pitchFamily="18" charset="2"/>
              </a:rPr>
              <a:t>S</a:t>
            </a:r>
            <a:r>
              <a:rPr lang="en-US" sz="2400">
                <a:cs typeface="Arial" charset="0"/>
                <a:sym typeface="Symbol" pitchFamily="18" charset="2"/>
              </a:rPr>
              <a:t> = {(1,1), (1,2), (1,3), (1,4), (1,5), (1,6), …, (6,1), (6,2), (6,3), (6,4), (6,5), (6,6)}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A704-AFD1-4279-A1B2-DAE0A35FB18A}" type="slidenum">
              <a:rPr lang="en-US"/>
              <a:pPr/>
              <a:t>8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66" grpId="0"/>
      <p:bldP spid="67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Definition!</a:t>
            </a:r>
            <a:endParaRPr lang="en-US">
              <a:cs typeface="Arial" charset="0"/>
            </a:endParaRPr>
          </a:p>
        </p:txBody>
      </p:sp>
      <p:sp>
        <p:nvSpPr>
          <p:cNvPr id="625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 charset="0"/>
              </a:rPr>
              <a:t>When working with probability, we also need to define </a:t>
            </a:r>
            <a:r>
              <a:rPr lang="en-US" i="1">
                <a:cs typeface="Arial" charset="0"/>
              </a:rPr>
              <a:t>event</a:t>
            </a:r>
            <a:r>
              <a:rPr lang="en-US">
                <a:cs typeface="Arial" charset="0"/>
              </a:rPr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</a:rPr>
              <a:t>An </a:t>
            </a:r>
            <a:r>
              <a:rPr lang="en-US" sz="2800" i="1">
                <a:cs typeface="Arial" charset="0"/>
              </a:rPr>
              <a:t>event</a:t>
            </a:r>
            <a:r>
              <a:rPr lang="en-US" sz="2800">
                <a:cs typeface="Arial" charset="0"/>
              </a:rPr>
              <a:t> E is any subset of the sample space </a:t>
            </a:r>
            <a:r>
              <a:rPr lang="en-US" sz="2800" b="1">
                <a:cs typeface="Arial" charset="0"/>
              </a:rPr>
              <a:t>S</a:t>
            </a:r>
            <a:r>
              <a:rPr lang="en-US" sz="2800">
                <a:cs typeface="Arial" charset="0"/>
              </a:rPr>
              <a:t>.  An event consists of any number of outcomes in the sample space.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800">
                <a:cs typeface="Arial" charset="0"/>
              </a:rPr>
              <a:t>Notation:  E </a:t>
            </a:r>
            <a:r>
              <a:rPr lang="en-US" sz="2800" b="1">
                <a:latin typeface="cmsy10" pitchFamily="34" charset="0"/>
                <a:cs typeface="Arial" charset="0"/>
                <a:sym typeface="Mathematica1Mono" pitchFamily="18" charset="2"/>
              </a:rPr>
              <a:t></a:t>
            </a:r>
            <a:r>
              <a:rPr lang="en-US" sz="2800">
                <a:cs typeface="Arial" charset="0"/>
                <a:sym typeface="Math1" pitchFamily="2" charset="2"/>
              </a:rPr>
              <a:t> </a:t>
            </a:r>
            <a:r>
              <a:rPr lang="en-US" sz="2800" b="1">
                <a:cs typeface="Arial" charset="0"/>
                <a:sym typeface="Math1" pitchFamily="2" charset="2"/>
              </a:rPr>
              <a:t>S</a:t>
            </a:r>
            <a:r>
              <a:rPr lang="en-US" sz="2800">
                <a:cs typeface="Arial" charset="0"/>
                <a:sym typeface="Math1" pitchFamily="2" charset="2"/>
              </a:rPr>
              <a:t>.</a:t>
            </a:r>
            <a:endParaRPr lang="en-US" sz="2800">
              <a:latin typeface="cmsy10" pitchFamily="34" charset="0"/>
              <a:cs typeface="Arial" charset="0"/>
              <a:sym typeface="Math1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7EA-0923-47EE-8B7C-35FF50616ED2}" type="slidenum">
              <a:rPr lang="en-US"/>
              <a:pPr/>
              <a:t>9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/>
      <p:bldP spid="62566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416"/>
</p:tagLst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0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1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2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3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4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5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6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7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8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19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2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20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21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22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3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4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5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6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7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8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ppt/theme/themeOverride9.xml><?xml version="1.0" encoding="utf-8"?>
<a:themeOverride xmlns:a="http://schemas.openxmlformats.org/drawingml/2006/main">
  <a:clrScheme name="Studio 1">
    <a:dk1>
      <a:srgbClr val="000000"/>
    </a:dk1>
    <a:lt1>
      <a:srgbClr val="FFFFFF"/>
    </a:lt1>
    <a:dk2>
      <a:srgbClr val="336666"/>
    </a:dk2>
    <a:lt2>
      <a:srgbClr val="CCCC99"/>
    </a:lt2>
    <a:accent1>
      <a:srgbClr val="97CDCC"/>
    </a:accent1>
    <a:accent2>
      <a:srgbClr val="D6E0E0"/>
    </a:accent2>
    <a:accent3>
      <a:srgbClr val="FFFFFF"/>
    </a:accent3>
    <a:accent4>
      <a:srgbClr val="000000"/>
    </a:accent4>
    <a:accent5>
      <a:srgbClr val="C9E3E2"/>
    </a:accent5>
    <a:accent6>
      <a:srgbClr val="C2CBCB"/>
    </a:accent6>
    <a:hlink>
      <a:srgbClr val="99CC00"/>
    </a:hlink>
    <a:folHlink>
      <a:srgbClr val="3366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2316</Words>
  <Application>Microsoft Office PowerPoint</Application>
  <PresentationFormat>On-screen Show (4:3)</PresentationFormat>
  <Paragraphs>311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Studio</vt:lpstr>
      <vt:lpstr>The Mathematics of Star Trek Workshop</vt:lpstr>
      <vt:lpstr>Red Shirts in Star Trek TOS</vt:lpstr>
      <vt:lpstr>Outline</vt:lpstr>
      <vt:lpstr>Basic Probability Concepts</vt:lpstr>
      <vt:lpstr>Definition of Probability</vt:lpstr>
      <vt:lpstr>More Definitions!</vt:lpstr>
      <vt:lpstr>Example 1:  Some Experiments and Sample Spaces</vt:lpstr>
      <vt:lpstr>Example 1:  Some Experiments and Sample Spaces (cont.)</vt:lpstr>
      <vt:lpstr>Another Definition!</vt:lpstr>
      <vt:lpstr>Example 2:  Some Events</vt:lpstr>
      <vt:lpstr>Example 2:  Some Events (cont.)</vt:lpstr>
      <vt:lpstr>Example 2:  Some Events (cont.)</vt:lpstr>
      <vt:lpstr>Example 2:  Some Events (cont.)</vt:lpstr>
      <vt:lpstr>Example 2:  Some Events (cont.)</vt:lpstr>
      <vt:lpstr>Probability of an Event</vt:lpstr>
      <vt:lpstr>How to find the Probability of an Event E</vt:lpstr>
      <vt:lpstr>How to find the Probability of an Event E (cont.)</vt:lpstr>
      <vt:lpstr>Example 3:  Some Probability Models</vt:lpstr>
      <vt:lpstr>Example 3:  Some Probability Models (cont.)</vt:lpstr>
      <vt:lpstr>Example 3:  Some Probability Models (cont.)</vt:lpstr>
      <vt:lpstr>Example 3:  Some Probability Models (cont.)</vt:lpstr>
      <vt:lpstr>Example 3:  Some Probability Models (cont.)</vt:lpstr>
      <vt:lpstr>Remark on Probability Models with Equally Likely Outcomes</vt:lpstr>
      <vt:lpstr>Back to the Star Trek Universe!</vt:lpstr>
      <vt:lpstr>Example 4</vt:lpstr>
      <vt:lpstr>Example 4 (cont.)</vt:lpstr>
      <vt:lpstr>Conditional Probability</vt:lpstr>
      <vt:lpstr>Conditional Probability</vt:lpstr>
      <vt:lpstr>Conditional Probability</vt:lpstr>
      <vt:lpstr>Conditional Probability</vt:lpstr>
      <vt:lpstr>Finally – the Answer!</vt:lpstr>
      <vt:lpstr>The “Safest” Shirt Color!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2014-01-29T01:22:03Z</dcterms:created>
  <dcterms:modified xsi:type="dcterms:W3CDTF">2017-03-25T02:27:10Z</dcterms:modified>
</cp:coreProperties>
</file>